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7" r:id="rId2"/>
  </p:sldMasterIdLst>
  <p:notesMasterIdLst>
    <p:notesMasterId r:id="rId36"/>
  </p:notesMasterIdLst>
  <p:handoutMasterIdLst>
    <p:handoutMasterId r:id="rId37"/>
  </p:handoutMasterIdLst>
  <p:sldIdLst>
    <p:sldId id="256" r:id="rId3"/>
    <p:sldId id="300" r:id="rId4"/>
    <p:sldId id="319" r:id="rId5"/>
    <p:sldId id="314" r:id="rId6"/>
    <p:sldId id="342" r:id="rId7"/>
    <p:sldId id="349" r:id="rId8"/>
    <p:sldId id="350" r:id="rId9"/>
    <p:sldId id="343" r:id="rId10"/>
    <p:sldId id="344" r:id="rId11"/>
    <p:sldId id="351" r:id="rId12"/>
    <p:sldId id="316" r:id="rId13"/>
    <p:sldId id="346" r:id="rId14"/>
    <p:sldId id="320" r:id="rId15"/>
    <p:sldId id="321" r:id="rId16"/>
    <p:sldId id="327" r:id="rId17"/>
    <p:sldId id="347" r:id="rId18"/>
    <p:sldId id="322" r:id="rId19"/>
    <p:sldId id="323" r:id="rId20"/>
    <p:sldId id="317" r:id="rId21"/>
    <p:sldId id="328" r:id="rId22"/>
    <p:sldId id="309" r:id="rId23"/>
    <p:sldId id="308" r:id="rId24"/>
    <p:sldId id="298" r:id="rId25"/>
    <p:sldId id="336" r:id="rId26"/>
    <p:sldId id="337" r:id="rId27"/>
    <p:sldId id="338" r:id="rId28"/>
    <p:sldId id="339" r:id="rId29"/>
    <p:sldId id="340" r:id="rId30"/>
    <p:sldId id="341" r:id="rId31"/>
    <p:sldId id="355" r:id="rId32"/>
    <p:sldId id="352" r:id="rId33"/>
    <p:sldId id="354" r:id="rId34"/>
    <p:sldId id="348" r:id="rId35"/>
  </p:sldIdLst>
  <p:sldSz cx="12192000" cy="6858000"/>
  <p:notesSz cx="9363075" cy="7077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4737"/>
  </p:normalViewPr>
  <p:slideViewPr>
    <p:cSldViewPr snapToGrid="0" snapToObjects="1">
      <p:cViewPr varScale="1">
        <p:scale>
          <a:sx n="100" d="100"/>
          <a:sy n="100" d="100"/>
        </p:scale>
        <p:origin x="-488" y="-1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753" cy="3551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03223" y="0"/>
            <a:ext cx="4057753" cy="3551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071D1-82FF-4446-80EA-AA3D3FE9403F}" type="datetimeFigureOut">
              <a:rPr lang="en-CA" smtClean="0"/>
              <a:t>19.04.16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21901"/>
            <a:ext cx="4057753" cy="3551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3223" y="6721901"/>
            <a:ext cx="4057753" cy="3551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9EF67-9115-4BB2-8D9E-DE20FF10F03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675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3577" y="0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C61BB13-F7B4-D749-9BC6-0B03544A8FB6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22513" y="530225"/>
            <a:ext cx="4718050" cy="2654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308" y="3361611"/>
            <a:ext cx="7490460" cy="31846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3577" y="6721993"/>
            <a:ext cx="4057333" cy="3538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90C2699-09E7-F141-B3E8-1328510F4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40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C2699-09E7-F141-B3E8-1328510F49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82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10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84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11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9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12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61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13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02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14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27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15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08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D9D5FF1-0A78-475B-BA99-179803FB9CAC}" type="slidenum">
              <a:rPr lang="en-CA" altLang="en-US"/>
              <a:pPr>
                <a:spcBef>
                  <a:spcPct val="0"/>
                </a:spcBef>
              </a:pPr>
              <a:t>16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119881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17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60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18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84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19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8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238750" y="458788"/>
            <a:ext cx="4010025" cy="2255837"/>
          </a:xfrm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CA">
              <a:ea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63964" algn="l"/>
                <a:tab pos="1527929" algn="l"/>
                <a:tab pos="2291893" algn="l"/>
                <a:tab pos="305585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63964" algn="l"/>
                <a:tab pos="1527929" algn="l"/>
                <a:tab pos="2291893" algn="l"/>
                <a:tab pos="305585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63964" algn="l"/>
                <a:tab pos="1527929" algn="l"/>
                <a:tab pos="2291893" algn="l"/>
                <a:tab pos="305585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63964" algn="l"/>
                <a:tab pos="1527929" algn="l"/>
                <a:tab pos="2291893" algn="l"/>
                <a:tab pos="305585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63964" algn="l"/>
                <a:tab pos="1527929" algn="l"/>
                <a:tab pos="2291893" algn="l"/>
                <a:tab pos="305585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53772" indent="-241252" defTabSz="474128" eaLnBrk="0" fontAlgn="base" hangingPunct="0">
              <a:spcBef>
                <a:spcPct val="0"/>
              </a:spcBef>
              <a:spcAft>
                <a:spcPct val="0"/>
              </a:spcAft>
              <a:tabLst>
                <a:tab pos="763964" algn="l"/>
                <a:tab pos="1527929" algn="l"/>
                <a:tab pos="2291893" algn="l"/>
                <a:tab pos="305585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136275" indent="-241252" defTabSz="474128" eaLnBrk="0" fontAlgn="base" hangingPunct="0">
              <a:spcBef>
                <a:spcPct val="0"/>
              </a:spcBef>
              <a:spcAft>
                <a:spcPct val="0"/>
              </a:spcAft>
              <a:tabLst>
                <a:tab pos="763964" algn="l"/>
                <a:tab pos="1527929" algn="l"/>
                <a:tab pos="2291893" algn="l"/>
                <a:tab pos="305585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618779" indent="-241252" defTabSz="474128" eaLnBrk="0" fontAlgn="base" hangingPunct="0">
              <a:spcBef>
                <a:spcPct val="0"/>
              </a:spcBef>
              <a:spcAft>
                <a:spcPct val="0"/>
              </a:spcAft>
              <a:tabLst>
                <a:tab pos="763964" algn="l"/>
                <a:tab pos="1527929" algn="l"/>
                <a:tab pos="2291893" algn="l"/>
                <a:tab pos="305585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101283" indent="-241252" defTabSz="474128" eaLnBrk="0" fontAlgn="base" hangingPunct="0">
              <a:spcBef>
                <a:spcPct val="0"/>
              </a:spcBef>
              <a:spcAft>
                <a:spcPct val="0"/>
              </a:spcAft>
              <a:tabLst>
                <a:tab pos="763964" algn="l"/>
                <a:tab pos="1527929" algn="l"/>
                <a:tab pos="2291893" algn="l"/>
                <a:tab pos="305585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ADD4BFD-72D2-4D00-80E3-345AFF221D8B}" type="slidenum">
              <a:rPr lang="en-CA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en-CA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056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20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92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21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62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22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27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C2699-09E7-F141-B3E8-1328510F49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46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24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33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25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98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26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09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27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72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28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72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29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1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3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40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30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942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31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116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32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56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33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06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1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52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6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42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14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64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22513" y="530225"/>
            <a:ext cx="4718050" cy="2654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Please see Registrations by Type page -</a:t>
            </a:r>
            <a:r>
              <a:rPr lang="en-CA" baseline="0" dirty="0" smtClean="0"/>
              <a:t> https://admin002.fusesport.com/private/memdb/customreports_display.asp?id=6759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D14A4-63B5-4EAC-A6B5-E24319A0F023}" type="slidenum">
              <a:rPr lang="en-CA" smtClean="0">
                <a:solidFill>
                  <a:prstClr val="black"/>
                </a:solidFill>
              </a:rPr>
              <a:pPr/>
              <a:t>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4464E-CAF1-4C03-8A21-61FC9F892E9F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45268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FE4F5-2FD6-4181-AD74-CB5E0C43D610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81055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604965"/>
            <a:ext cx="2741613" cy="452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4965"/>
            <a:ext cx="8077200" cy="452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DE795-E014-4CE1-8B4F-BEBD48704A15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10738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538" y="2405063"/>
            <a:ext cx="7764463" cy="1644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DE5FB-6B2F-469F-98A7-9D82F971F12F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5467408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00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17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96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92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02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57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0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E373E-5227-4230-8291-7AD4D8133112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21504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17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65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67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9625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83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3768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94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820DF-91CB-124B-AE7F-1EE631CCD4CB}" type="datetimeFigureOut">
              <a:rPr lang="en-US" smtClean="0"/>
              <a:t>19.04.16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3817E-E20D-CD4C-8965-D67981BC7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63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E1A47-EBB7-42E5-9C22-92105F60328C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4592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4965"/>
            <a:ext cx="54086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604965"/>
            <a:ext cx="5410200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C64B9-AD6D-452A-9A47-6C6B2389D510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61541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88402-404B-4756-B5F1-9DC20CDC5CA6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334817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5D644-FB4C-43B4-99C4-C2761F4B4AEA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7012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ECB23-4D5A-497B-B192-F1DA6867A3B4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9164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D8958-006F-4801-947C-EB5A789956FD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144963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 altLang="en-US" smtClean="0"/>
              <a:t>15-4-9</a:t>
            </a:r>
            <a:endParaRPr lang="en-CA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F1140-9023-4A4B-8A8D-958190F1888E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1517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2" y="-488950"/>
            <a:ext cx="12234863" cy="748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06538" y="2405063"/>
            <a:ext cx="776446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formatClick to edit 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7205664" y="6042025"/>
            <a:ext cx="90963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542925" algn="l"/>
              </a:tabLst>
              <a:defRPr>
                <a:solidFill>
                  <a:srgbClr val="000000"/>
                </a:solidFill>
                <a:latin typeface="+mn-lt"/>
                <a:ea typeface="SimSun" panose="02010600030101010101" pitchFamily="2" charset="-122"/>
                <a:cs typeface="Arial Unicode MS" panose="020B0604020202020204" pitchFamily="34" charset="-128"/>
              </a:defRPr>
            </a:lvl1pPr>
          </a:lstStyle>
          <a:p>
            <a:pPr defTabSz="685800"/>
            <a:fld id="{E8117D88-2EC9-4E06-B50E-8FEAB093989D}" type="datetimeFigureOut">
              <a:rPr lang="en-CA" smtClean="0"/>
              <a:pPr defTabSz="685800"/>
              <a:t>19.04.16</a:t>
            </a:fld>
            <a:endParaRPr lang="en-CA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677863" y="6042027"/>
            <a:ext cx="62976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 sz="135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589964" y="6042025"/>
            <a:ext cx="68103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>
                <a:solidFill>
                  <a:srgbClr val="000000"/>
                </a:solidFill>
                <a:latin typeface="Trebuchet MS" panose="020B0603020202020204" pitchFamily="34" charset="0"/>
              </a:defRPr>
            </a:lvl1pPr>
          </a:lstStyle>
          <a:p>
            <a:pPr defTabSz="685800"/>
            <a:fld id="{0D2696AF-E007-4B59-930F-D2A5377E1590}" type="slidenum">
              <a:rPr lang="en-CA" smtClean="0"/>
              <a:pPr defTabSz="685800"/>
              <a:t>‹#›</a:t>
            </a:fld>
            <a:endParaRPr lang="en-CA"/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5"/>
            <a:ext cx="109712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680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44241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336947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SimSun" charset="0"/>
        </a:defRPr>
      </a:lvl1pPr>
      <a:lvl2pPr algn="l" defTabSz="336947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Trebuchet MS" panose="020B0603020202020204" pitchFamily="34" charset="0"/>
          <a:ea typeface="SimSun" panose="02010600030101010101" pitchFamily="2" charset="-122"/>
          <a:cs typeface="SimSun" charset="0"/>
        </a:defRPr>
      </a:lvl2pPr>
      <a:lvl3pPr algn="l" defTabSz="336947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Trebuchet MS" panose="020B0603020202020204" pitchFamily="34" charset="0"/>
          <a:ea typeface="SimSun" panose="02010600030101010101" pitchFamily="2" charset="-122"/>
          <a:cs typeface="SimSun" charset="0"/>
        </a:defRPr>
      </a:lvl3pPr>
      <a:lvl4pPr algn="l" defTabSz="336947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Trebuchet MS" panose="020B0603020202020204" pitchFamily="34" charset="0"/>
          <a:ea typeface="SimSun" panose="02010600030101010101" pitchFamily="2" charset="-122"/>
          <a:cs typeface="SimSun" charset="0"/>
        </a:defRPr>
      </a:lvl4pPr>
      <a:lvl5pPr algn="l" defTabSz="336947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Trebuchet MS" panose="020B0603020202020204" pitchFamily="34" charset="0"/>
          <a:ea typeface="SimSun" panose="02010600030101010101" pitchFamily="2" charset="-122"/>
          <a:cs typeface="SimSun" charset="0"/>
        </a:defRPr>
      </a:lvl5pPr>
      <a:lvl6pPr marL="1885950" indent="-171450" algn="l" defTabSz="336947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Trebuchet MS" panose="020B0603020202020204" pitchFamily="34" charset="0"/>
          <a:ea typeface="SimSun" panose="02010600030101010101" pitchFamily="2" charset="-122"/>
        </a:defRPr>
      </a:lvl6pPr>
      <a:lvl7pPr marL="2228850" indent="-171450" algn="l" defTabSz="336947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Trebuchet MS" panose="020B0603020202020204" pitchFamily="34" charset="0"/>
          <a:ea typeface="SimSun" panose="02010600030101010101" pitchFamily="2" charset="-122"/>
        </a:defRPr>
      </a:lvl7pPr>
      <a:lvl8pPr marL="2571750" indent="-171450" algn="l" defTabSz="336947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Trebuchet MS" panose="020B0603020202020204" pitchFamily="34" charset="0"/>
          <a:ea typeface="SimSun" panose="02010600030101010101" pitchFamily="2" charset="-122"/>
        </a:defRPr>
      </a:lvl8pPr>
      <a:lvl9pPr marL="2914650" indent="-171450" algn="l" defTabSz="336947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Trebuchet MS" panose="020B0603020202020204" pitchFamily="34" charset="0"/>
          <a:ea typeface="SimSun" panose="02010600030101010101" pitchFamily="2" charset="-122"/>
        </a:defRPr>
      </a:lvl9pPr>
    </p:titleStyle>
    <p:bodyStyle>
      <a:lvl1pPr marL="257175" indent="-257175" algn="l" defTabSz="336947" rtl="0" eaLnBrk="1" fontAlgn="base" hangingPunct="1">
        <a:lnSpc>
          <a:spcPct val="97000"/>
        </a:lnSpc>
        <a:spcBef>
          <a:spcPct val="0"/>
        </a:spcBef>
        <a:spcAft>
          <a:spcPts val="1069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404040"/>
          </a:solidFill>
          <a:latin typeface="+mn-lt"/>
          <a:ea typeface="+mn-ea"/>
          <a:cs typeface="SimSun" charset="0"/>
        </a:defRPr>
      </a:lvl1pPr>
      <a:lvl2pPr marL="557213" indent="-214313" algn="l" defTabSz="336947" rtl="0" eaLnBrk="1" fontAlgn="base" hangingPunct="1">
        <a:lnSpc>
          <a:spcPct val="97000"/>
        </a:lnSpc>
        <a:spcBef>
          <a:spcPct val="0"/>
        </a:spcBef>
        <a:spcAft>
          <a:spcPts val="854"/>
        </a:spcAft>
        <a:buClr>
          <a:srgbClr val="000000"/>
        </a:buClr>
        <a:buSzPct val="100000"/>
        <a:buFont typeface="Times New Roman" panose="02020603050405020304" pitchFamily="18" charset="0"/>
        <a:defRPr sz="1050" kern="1200">
          <a:solidFill>
            <a:srgbClr val="404040"/>
          </a:solidFill>
          <a:latin typeface="+mn-lt"/>
          <a:ea typeface="+mn-ea"/>
          <a:cs typeface="SimSun" charset="0"/>
        </a:defRPr>
      </a:lvl2pPr>
      <a:lvl3pPr marL="857250" indent="-171450" algn="l" defTabSz="336947" rtl="0" eaLnBrk="1" fontAlgn="base" hangingPunct="1">
        <a:lnSpc>
          <a:spcPct val="97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panose="02020603050405020304" pitchFamily="18" charset="0"/>
        <a:defRPr sz="900" kern="1200">
          <a:solidFill>
            <a:srgbClr val="404040"/>
          </a:solidFill>
          <a:latin typeface="+mn-lt"/>
          <a:ea typeface="+mn-ea"/>
          <a:cs typeface="SimSun" charset="0"/>
        </a:defRPr>
      </a:lvl3pPr>
      <a:lvl4pPr marL="1200150" indent="-171450" algn="l" defTabSz="336947" rtl="0" eaLnBrk="1" fontAlgn="base" hangingPunct="1">
        <a:lnSpc>
          <a:spcPct val="97000"/>
        </a:lnSpc>
        <a:spcBef>
          <a:spcPct val="0"/>
        </a:spcBef>
        <a:spcAft>
          <a:spcPts val="431"/>
        </a:spcAft>
        <a:buClr>
          <a:srgbClr val="000000"/>
        </a:buClr>
        <a:buSzPct val="100000"/>
        <a:buFont typeface="Times New Roman" panose="02020603050405020304" pitchFamily="18" charset="0"/>
        <a:defRPr sz="900" kern="1200">
          <a:solidFill>
            <a:srgbClr val="404040"/>
          </a:solidFill>
          <a:latin typeface="+mn-lt"/>
          <a:ea typeface="+mn-ea"/>
          <a:cs typeface="SimSun" charset="0"/>
        </a:defRPr>
      </a:lvl4pPr>
      <a:lvl5pPr marL="1543050" indent="-171450" algn="l" defTabSz="336947" rtl="0" eaLnBrk="1" fontAlgn="base" hangingPunct="1">
        <a:lnSpc>
          <a:spcPct val="97000"/>
        </a:lnSpc>
        <a:spcBef>
          <a:spcPct val="0"/>
        </a:spcBef>
        <a:spcAft>
          <a:spcPts val="216"/>
        </a:spcAft>
        <a:buClr>
          <a:srgbClr val="000000"/>
        </a:buClr>
        <a:buSzPct val="100000"/>
        <a:buFont typeface="Times New Roman" panose="02020603050405020304" pitchFamily="18" charset="0"/>
        <a:defRPr sz="1500" kern="1200">
          <a:solidFill>
            <a:srgbClr val="404040"/>
          </a:solidFill>
          <a:latin typeface="+mn-lt"/>
          <a:ea typeface="+mn-ea"/>
          <a:cs typeface="SimSun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8117D88-2EC9-4E06-B50E-8FEAB093989D}" type="datetimeFigureOut">
              <a:rPr lang="en-CA" smtClean="0"/>
              <a:pPr defTabSz="685800"/>
              <a:t>19.04.16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685800"/>
            <a:fld id="{0D2696AF-E007-4B59-930F-D2A5377E1590}" type="slidenum">
              <a:rPr lang="en-CA" smtClean="0"/>
              <a:pPr defTabSz="68580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436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50.jpg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ownloa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04"/>
          <a:stretch/>
        </p:blipFill>
        <p:spPr>
          <a:xfrm>
            <a:off x="-85342" y="-761761"/>
            <a:ext cx="12277341" cy="79767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46490" y="6526283"/>
            <a:ext cx="312425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Copyright ® Americas Master Games 2015. All Rights Reserved.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4550890"/>
            <a:ext cx="102655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AMERICAS MASTERS GAMES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SPORT ACCORD</a:t>
            </a:r>
          </a:p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Lausanne – April 17-22 2016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3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918" y="2209370"/>
            <a:ext cx="11397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2016 HSBC Rugby 7’s World Sevens</a:t>
            </a: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918" y="3359194"/>
            <a:ext cx="5391200" cy="27394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602" y="2209370"/>
            <a:ext cx="2807135" cy="200710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57416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7426" y="2036793"/>
            <a:ext cx="7260070" cy="4415723"/>
          </a:xfrm>
        </p:spPr>
        <p:txBody>
          <a:bodyPr numCol="1"/>
          <a:lstStyle/>
          <a:p>
            <a:pPr marL="0" indent="0">
              <a:buNone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Sport Hosting in Vancouver equates to</a:t>
            </a:r>
          </a:p>
          <a:p>
            <a:pPr>
              <a:buFont typeface="Wingdings" panose="05000000000000000000" pitchFamily="2" charset="2"/>
              <a:buChar char="Ø"/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Sporting Event(s)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Tourist Activities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255" y="2552947"/>
            <a:ext cx="5849353" cy="3899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672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7425" y="2036793"/>
            <a:ext cx="10292028" cy="4415723"/>
          </a:xfrm>
        </p:spPr>
        <p:txBody>
          <a:bodyPr numCol="1"/>
          <a:lstStyle/>
          <a:p>
            <a:pPr marL="0" indent="0">
              <a:buNone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Hosting Vancouver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partnership model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Partnering Municipal Government with private enterprise and non-profit</a:t>
            </a:r>
          </a:p>
          <a:p>
            <a:pPr marL="0" indent="0"/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MG_Promo_v08.mp4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749" y="3813687"/>
            <a:ext cx="5228944" cy="2941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3545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67445" y="2117558"/>
            <a:ext cx="6564850" cy="4596063"/>
          </a:xfrm>
        </p:spPr>
        <p:txBody>
          <a:bodyPr numCol="1"/>
          <a:lstStyle/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Started in 1966 – Celebrating 50 years of sport excellence and development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Non-Profit Sport Federation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60 Member Sports</a:t>
            </a:r>
          </a:p>
          <a:p>
            <a:pPr>
              <a:buFont typeface="Wingdings" panose="05000000000000000000" pitchFamily="2" charset="2"/>
              <a:buChar char="Ø"/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679" y="2450813"/>
            <a:ext cx="2983832" cy="2983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708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14163" y="2348321"/>
            <a:ext cx="5761149" cy="4415723"/>
          </a:xfrm>
        </p:spPr>
        <p:txBody>
          <a:bodyPr numCol="1"/>
          <a:lstStyle/>
          <a:p>
            <a:pPr>
              <a:buFont typeface="Wingdings" panose="05000000000000000000" pitchFamily="2" charset="2"/>
              <a:buChar char="Ø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Host of the 2010 Winter Olympics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Historic Venues for AMG including Brockton Oval and Hillcrest 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68" y="2675415"/>
            <a:ext cx="2741195" cy="2741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670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510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295" y="-34510"/>
            <a:ext cx="1390918" cy="1828799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46876" y="2069602"/>
            <a:ext cx="4324364" cy="4415723"/>
          </a:xfrm>
        </p:spPr>
        <p:txBody>
          <a:bodyPr numCol="1"/>
          <a:lstStyle/>
          <a:p>
            <a:pPr>
              <a:buFont typeface="Wingdings" panose="05000000000000000000" pitchFamily="2" charset="2"/>
              <a:buChar char="Ø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35 Member Hotels in Downtown Vancouver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Best rates and accommodations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15 Hotels within a 15 minute walk of Jack Poole Plaza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738" y="3352800"/>
            <a:ext cx="4931542" cy="1849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547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2574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858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913563" y="1917531"/>
            <a:ext cx="7564868" cy="4415723"/>
          </a:xfrm>
        </p:spPr>
        <p:txBody>
          <a:bodyPr numCol="1">
            <a:normAutofit lnSpcReduction="10000"/>
          </a:bodyPr>
          <a:lstStyle/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C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Major Cityscape Icons of Vancouver –</a:t>
            </a:r>
          </a:p>
          <a:p>
            <a:pPr marL="757238" lvl="1" indent="-457200"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BC Place – Top 100 Football Stadiums</a:t>
            </a:r>
          </a:p>
          <a:p>
            <a:pPr marL="757238" lvl="1" indent="-457200"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Vancouver Convention Centre East</a:t>
            </a:r>
          </a:p>
          <a:p>
            <a:pPr marL="757238" lvl="1" indent="-457200"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Vancouver Convention Centre West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North Americas top destination for International Meetings (</a:t>
            </a: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ICCA)</a:t>
            </a: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56" y="2848489"/>
            <a:ext cx="2435807" cy="2435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991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457" y="2051603"/>
            <a:ext cx="6650470" cy="4588595"/>
          </a:xfrm>
        </p:spPr>
        <p:txBody>
          <a:bodyPr numCol="1"/>
          <a:lstStyle/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CA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Anniversary this year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Consistently ranked a top 40 best university in the world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2010 Olympic and Paralympic Ice and Sledge Hockey Events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Davis Cup by BNP Paribas Men’s Tennis 2012 and 2013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611" y="2555709"/>
            <a:ext cx="3482862" cy="3482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483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98383" y="2508115"/>
            <a:ext cx="5791200" cy="3513220"/>
          </a:xfrm>
        </p:spPr>
        <p:txBody>
          <a:bodyPr numCol="1"/>
          <a:lstStyle/>
          <a:p>
            <a:pPr marL="0" indent="0">
              <a:buNone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Representing 1,000 members of tourism organizations to help the world experience Vancouver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35" y="2508115"/>
            <a:ext cx="3078079" cy="3078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398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MG_Promo_v08.mp4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2" y="19318"/>
            <a:ext cx="12157657" cy="683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14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701" y="2228045"/>
            <a:ext cx="113978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Americas Masters Games – Overview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23 Selected Sports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Key Venues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Ceremonies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8" y="2898195"/>
            <a:ext cx="1553488" cy="271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8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910468"/>
              </p:ext>
            </p:extLst>
          </p:nvPr>
        </p:nvGraphicFramePr>
        <p:xfrm>
          <a:off x="-2" y="1828798"/>
          <a:ext cx="12389477" cy="5029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7908"/>
                <a:gridCol w="5157112"/>
                <a:gridCol w="4104457"/>
              </a:tblGrid>
              <a:tr h="407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Sport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Competition Dates 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Venue(s)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07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Archery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27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1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UBC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07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Athletics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28- </a:t>
                      </a:r>
                      <a:r>
                        <a:rPr lang="en-CA" sz="1600" dirty="0">
                          <a:effectLst/>
                        </a:rPr>
                        <a:t>Sep </a:t>
                      </a:r>
                      <a:r>
                        <a:rPr lang="en-CA" sz="1600" dirty="0" smtClean="0">
                          <a:effectLst/>
                        </a:rPr>
                        <a:t>2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UBC and Area</a:t>
                      </a:r>
                      <a:endParaRPr lang="en-C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07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Badminton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27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3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VCC West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07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Baseball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26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1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City Fields and UBC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07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Basketball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Aug 26</a:t>
                      </a:r>
                      <a:r>
                        <a:rPr lang="en-CA" sz="1600" baseline="0" dirty="0" smtClean="0">
                          <a:effectLst/>
                        </a:rPr>
                        <a:t> – Sep 2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UBC and Kits </a:t>
                      </a:r>
                      <a:r>
                        <a:rPr lang="en-CA" sz="1600" dirty="0" smtClean="0">
                          <a:effectLst/>
                        </a:rPr>
                        <a:t>Beach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07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Curling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27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3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Hillcrest 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07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Cycling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Aug 27</a:t>
                      </a:r>
                      <a:r>
                        <a:rPr lang="en-CA" sz="1600" baseline="0" dirty="0" smtClean="0">
                          <a:effectLst/>
                        </a:rPr>
                        <a:t> – 29 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UBC and Cypress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07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Field Hockey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27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2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UBC and City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519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Golf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Sep </a:t>
                      </a:r>
                      <a:r>
                        <a:rPr lang="en-CA" sz="1600" dirty="0" smtClean="0">
                          <a:effectLst/>
                        </a:rPr>
                        <a:t>1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3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Langara, </a:t>
                      </a:r>
                      <a:r>
                        <a:rPr lang="en-CA" sz="1600" dirty="0" err="1">
                          <a:effectLst/>
                        </a:rPr>
                        <a:t>Fraserview</a:t>
                      </a:r>
                      <a:r>
                        <a:rPr lang="en-CA" sz="1600" dirty="0">
                          <a:effectLst/>
                        </a:rPr>
                        <a:t>, </a:t>
                      </a:r>
                      <a:r>
                        <a:rPr lang="en-CA" sz="1600" dirty="0" err="1">
                          <a:effectLst/>
                        </a:rPr>
                        <a:t>McCleery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191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Ice Hockey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28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2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City Rinks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191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Judo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Sep </a:t>
                      </a:r>
                      <a:r>
                        <a:rPr lang="en-CA" sz="1600" dirty="0" smtClean="0">
                          <a:effectLst/>
                        </a:rPr>
                        <a:t>1</a:t>
                      </a:r>
                      <a:r>
                        <a:rPr lang="en-CA" sz="1600" baseline="0" dirty="0" smtClean="0">
                          <a:effectLst/>
                        </a:rPr>
                        <a:t> </a:t>
                      </a:r>
                      <a:r>
                        <a:rPr lang="en-CA" sz="1600" dirty="0" smtClean="0">
                          <a:effectLst/>
                        </a:rPr>
                        <a:t>- </a:t>
                      </a:r>
                      <a:r>
                        <a:rPr lang="en-CA" sz="1600" dirty="0">
                          <a:effectLst/>
                        </a:rPr>
                        <a:t>Sep </a:t>
                      </a:r>
                      <a:r>
                        <a:rPr lang="en-CA" sz="1600" dirty="0" smtClean="0">
                          <a:effectLst/>
                        </a:rPr>
                        <a:t>3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VCC West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41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359623"/>
              </p:ext>
            </p:extLst>
          </p:nvPr>
        </p:nvGraphicFramePr>
        <p:xfrm>
          <a:off x="1" y="1828801"/>
          <a:ext cx="12389476" cy="5029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3480"/>
                <a:gridCol w="4354776"/>
                <a:gridCol w="4671220"/>
              </a:tblGrid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Sport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Competition Dates 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Venue(s)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Karate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Sep </a:t>
                      </a:r>
                      <a:r>
                        <a:rPr lang="en-CA" sz="1600" dirty="0" smtClean="0">
                          <a:effectLst/>
                        </a:rPr>
                        <a:t>3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VCC West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Lacrosse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27 </a:t>
                      </a:r>
                      <a:r>
                        <a:rPr lang="en-CA" sz="1600" dirty="0">
                          <a:effectLst/>
                        </a:rPr>
                        <a:t>- </a:t>
                      </a:r>
                      <a:r>
                        <a:rPr lang="en-CA" sz="1600" dirty="0" smtClean="0">
                          <a:effectLst/>
                        </a:rPr>
                        <a:t>31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City Fields  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Rowing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26 </a:t>
                      </a:r>
                      <a:r>
                        <a:rPr lang="en-CA" sz="1600" dirty="0">
                          <a:effectLst/>
                        </a:rPr>
                        <a:t>- </a:t>
                      </a:r>
                      <a:r>
                        <a:rPr lang="en-CA" sz="1600" dirty="0" smtClean="0">
                          <a:effectLst/>
                        </a:rPr>
                        <a:t>28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False Creek</a:t>
                      </a:r>
                      <a:endParaRPr lang="en-C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Rugby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29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3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Brockton</a:t>
                      </a:r>
                      <a:r>
                        <a:rPr lang="en-CA" sz="1600" baseline="0" dirty="0" smtClean="0">
                          <a:effectLst/>
                        </a:rPr>
                        <a:t> (tbc)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Football (Soccer)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Aug 28 – Sep 3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UBC and </a:t>
                      </a:r>
                      <a:r>
                        <a:rPr lang="en-CA" sz="1600" dirty="0" smtClean="0">
                          <a:effectLst/>
                        </a:rPr>
                        <a:t>City Fields</a:t>
                      </a:r>
                    </a:p>
                  </a:txBody>
                  <a:tcPr marL="55120" marR="55120" marT="0" marB="0" anchor="b"/>
                </a:tc>
              </a:tr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Softball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26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1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City Fields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Squash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28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4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Private Clubs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Swimming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27 </a:t>
                      </a:r>
                      <a:r>
                        <a:rPr lang="en-CA" sz="1600" dirty="0">
                          <a:effectLst/>
                        </a:rPr>
                        <a:t>- Aug </a:t>
                      </a:r>
                      <a:r>
                        <a:rPr lang="en-CA" sz="1600" dirty="0" smtClean="0">
                          <a:effectLst/>
                        </a:rPr>
                        <a:t>30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UBC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Table Tennis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28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2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VCC West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38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Tennis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Aug </a:t>
                      </a:r>
                      <a:r>
                        <a:rPr lang="en-CA" sz="1600" dirty="0" smtClean="0">
                          <a:effectLst/>
                        </a:rPr>
                        <a:t>26 </a:t>
                      </a:r>
                      <a:r>
                        <a:rPr lang="en-CA" sz="1600" dirty="0">
                          <a:effectLst/>
                        </a:rPr>
                        <a:t>- Sep </a:t>
                      </a:r>
                      <a:r>
                        <a:rPr lang="en-CA" sz="1600" dirty="0" smtClean="0">
                          <a:effectLst/>
                        </a:rPr>
                        <a:t>3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Kits and Stanley Park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3507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Triathlon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Sep</a:t>
                      </a:r>
                      <a:r>
                        <a:rPr lang="en-CA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Jericho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  <a:tr h="465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Volleyball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 smtClean="0">
                          <a:effectLst/>
                        </a:rPr>
                        <a:t>Aug</a:t>
                      </a:r>
                      <a:r>
                        <a:rPr lang="en-CA" sz="1600" baseline="0" dirty="0" smtClean="0">
                          <a:effectLst/>
                        </a:rPr>
                        <a:t> 26 – Sep 4  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Spanish Banks and UBC</a:t>
                      </a:r>
                      <a:endParaRPr lang="en-C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20" marR="5512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89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0501" y="2108363"/>
            <a:ext cx="615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Key Venues</a:t>
            </a:r>
          </a:p>
        </p:txBody>
      </p:sp>
      <p:sp>
        <p:nvSpPr>
          <p:cNvPr id="2" name="Rectangle 1"/>
          <p:cNvSpPr/>
          <p:nvPr/>
        </p:nvSpPr>
        <p:spPr>
          <a:xfrm>
            <a:off x="334901" y="2911147"/>
            <a:ext cx="27017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Arial"/>
                <a:cs typeface="Arial"/>
              </a:rPr>
              <a:t>University of British Columbia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Arial"/>
                <a:cs typeface="Arial"/>
              </a:rPr>
              <a:t>Hillcrest Community Centre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Arial"/>
                <a:cs typeface="Arial"/>
              </a:rPr>
              <a:t>Kits Beach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Arial"/>
                <a:cs typeface="Arial"/>
              </a:rPr>
              <a:t>Vancouver Convention Centre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538" y="1775418"/>
            <a:ext cx="7073062" cy="49866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8382000" y="2433649"/>
            <a:ext cx="858644" cy="524108"/>
          </a:xfrm>
          <a:prstGeom prst="rect">
            <a:avLst/>
          </a:prstGeom>
          <a:noFill/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8469024" y="2511037"/>
            <a:ext cx="89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VCC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1" name="Picture 10" descr="2Q==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14" name="Picture 13" descr="wExSsSN0FHWrwAAAABJRU5ErkJggg==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522" y="2506817"/>
            <a:ext cx="4710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UBC – Hosting 10 Sports</a:t>
            </a:r>
          </a:p>
          <a:p>
            <a:endParaRPr lang="en-CA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sz="20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228" y="2169259"/>
            <a:ext cx="6811378" cy="2653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00500"/>
            <a:ext cx="7334250" cy="2857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108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101" y="2452658"/>
            <a:ext cx="113978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Hillcrest – 4 Sports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1431"/>
            <a:ext cx="5816600" cy="3266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6600" y="2236758"/>
            <a:ext cx="5715000" cy="381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1119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701" y="2228045"/>
            <a:ext cx="113978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Kitsilano</a:t>
            </a: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Beach - 3 Sports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763" y="4179706"/>
            <a:ext cx="4871317" cy="2678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44" y="1890543"/>
            <a:ext cx="4200078" cy="2789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219718"/>
            <a:ext cx="5478128" cy="3638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630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701" y="2228045"/>
            <a:ext cx="113978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Vancouver Convention Centre (VCC) – 4 Sports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602" y="2911545"/>
            <a:ext cx="4895512" cy="3414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01" y="3031226"/>
            <a:ext cx="4821382" cy="3174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966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701" y="2228045"/>
            <a:ext cx="113978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Jack Poole Plaza, VCC   - </a:t>
            </a: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Ceremonies and Nightly Events </a:t>
            </a: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01" y="3165192"/>
            <a:ext cx="5578323" cy="34018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452" y="3165192"/>
            <a:ext cx="3428163" cy="33337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292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646" y="1890543"/>
            <a:ext cx="583022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to Date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Event operations underway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Sponsorship progressing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Comprehensive Medical Plan 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Online registration growing – (numbers </a:t>
            </a:r>
            <a:r>
              <a:rPr lang="en-CA" sz="2800" smtClean="0">
                <a:latin typeface="Arial" panose="020B0604020202020204" pitchFamily="34" charset="0"/>
                <a:cs typeface="Arial" panose="020B0604020202020204" pitchFamily="34" charset="0"/>
              </a:rPr>
              <a:t>next page as of April 10) </a:t>
            </a: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905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10451" y="2042578"/>
            <a:ext cx="4739426" cy="4235218"/>
          </a:xfrm>
        </p:spPr>
        <p:txBody>
          <a:bodyPr numCol="1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renowned reputation for sport hosting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Vancouver 3</a:t>
            </a:r>
            <a:r>
              <a:rPr lang="en-CA" sz="28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liveable City in the world </a:t>
            </a:r>
            <a:r>
              <a:rPr lang="en-CA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Economist </a:t>
            </a:r>
            <a:r>
              <a:rPr lang="en-CA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Intelligence </a:t>
            </a:r>
            <a:r>
              <a:rPr lang="en-CA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(</a:t>
            </a: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Canada’s warmest cities </a:t>
            </a:r>
            <a:endParaRPr lang="en-CA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 cityscape and backdrop</a:t>
            </a:r>
            <a:endParaRPr lang="en-CA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029" y="2420676"/>
            <a:ext cx="7054495" cy="3479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5800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073658"/>
              </p:ext>
            </p:extLst>
          </p:nvPr>
        </p:nvGraphicFramePr>
        <p:xfrm>
          <a:off x="244696" y="1716796"/>
          <a:ext cx="5355610" cy="5102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805"/>
                <a:gridCol w="2677805"/>
              </a:tblGrid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Archery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36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Athletics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172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Badminton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41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Baseball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10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Basketball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73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Curling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31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Cycling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32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Field Hockey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34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Golf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63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>
                          <a:effectLst/>
                        </a:rPr>
                        <a:t>Ice Hockey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68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>
                          <a:effectLst/>
                        </a:rPr>
                        <a:t>Judo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5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92497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>
                          <a:effectLst/>
                        </a:rPr>
                        <a:t>Karate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10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840835"/>
              </p:ext>
            </p:extLst>
          </p:nvPr>
        </p:nvGraphicFramePr>
        <p:xfrm>
          <a:off x="5600306" y="1716796"/>
          <a:ext cx="5668706" cy="5102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353"/>
                <a:gridCol w="2834353"/>
              </a:tblGrid>
              <a:tr h="385082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Lacrosse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4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Rowing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19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 err="1">
                          <a:effectLst/>
                        </a:rPr>
                        <a:t>Rubgy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22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Soccer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182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Softball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17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Squash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48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Swimming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53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Table Tennis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15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>
                          <a:effectLst/>
                        </a:rPr>
                        <a:t>Tennis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23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>
                          <a:effectLst/>
                        </a:rPr>
                        <a:t>Triathlon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45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Volleyball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58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Lacrosse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4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  <a:tr h="362875"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Rowing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19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86" marR="8086" marT="808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910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4" y="290105"/>
            <a:ext cx="583022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to Date - Marketing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20" y="1475326"/>
            <a:ext cx="5917955" cy="33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98764" y="3366290"/>
            <a:ext cx="942109" cy="2493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0" y="4710910"/>
            <a:ext cx="2590800" cy="94211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bg2"/>
                </a:solidFill>
              </a:rPr>
              <a:t>11,450 people like this</a:t>
            </a:r>
            <a:endParaRPr lang="en-CA" dirty="0">
              <a:solidFill>
                <a:schemeClr val="bg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908" y="543219"/>
            <a:ext cx="4585020" cy="589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8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44" y="290105"/>
            <a:ext cx="583022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to Date - Marketing</a:t>
            </a:r>
          </a:p>
          <a:p>
            <a:pPr>
              <a:buClr>
                <a:schemeClr val="accent1"/>
              </a:buClr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4" y="1002323"/>
            <a:ext cx="6973799" cy="550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043" y="3270739"/>
            <a:ext cx="4911026" cy="3439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134896" y="290105"/>
            <a:ext cx="4636394" cy="298063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CA" b="1" i="1" dirty="0">
                <a:latin typeface="Arial" panose="020B0604020202020204" pitchFamily="34" charset="0"/>
                <a:cs typeface="Arial" panose="020B0604020202020204" pitchFamily="34" charset="0"/>
              </a:rPr>
              <a:t>“The best part about my Masters experience was getting me through my cancer treatment with the goal of playing with my teammates again. The Masters provide a great incentive to keep active all year long.”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– Walter Janzen – Age 60 – Indoor Volleyball Masters </a:t>
            </a:r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Competitor</a:t>
            </a:r>
          </a:p>
          <a:p>
            <a:r>
              <a:rPr lang="en-CA" b="1" dirty="0" smtClean="0">
                <a:latin typeface="Arial" panose="020B0604020202020204" pitchFamily="34" charset="0"/>
                <a:cs typeface="Arial" panose="020B0604020202020204" pitchFamily="34" charset="0"/>
              </a:rPr>
              <a:t>(Americas Masters Games Website)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7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7336" y="2257608"/>
            <a:ext cx="804695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moving forward</a:t>
            </a:r>
          </a:p>
          <a:p>
            <a:pPr>
              <a:buClr>
                <a:schemeClr val="accent1"/>
              </a:buClr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Targeted marketing through IMGA and its members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C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CA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CA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3721995"/>
            <a:ext cx="2719052" cy="2719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177" y="3722443"/>
            <a:ext cx="1553488" cy="271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7425" y="2036793"/>
            <a:ext cx="12054625" cy="4415723"/>
          </a:xfrm>
        </p:spPr>
        <p:txBody>
          <a:bodyPr numCol="1"/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One of the worlds Greenest cities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Almost 300 different Parks, Gardens, and Scenic Beaches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Committed to sustainable living and events </a:t>
            </a:r>
          </a:p>
          <a:p>
            <a:pPr>
              <a:buFont typeface="Wingdings" panose="05000000000000000000" pitchFamily="2" charset="2"/>
              <a:buChar char="Ø"/>
            </a:pPr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C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27" y="4244654"/>
            <a:ext cx="2872458" cy="2155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Q:\Meetings and Events\Photos and Video\Photos\M&amp;C Photo Selection - Ad &amp; Bid Book\Ad supporting images\Activity\Furry Creek Golf Cour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557" y="4244654"/>
            <a:ext cx="3580080" cy="2155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 descr="S:\Marketing\Photos\T.Van\2. TVAN CD 2003 Vol 2 - TIF (Print) 37-72\62_300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85"/>
          <a:stretch>
            <a:fillRect/>
          </a:stretch>
        </p:blipFill>
        <p:spPr bwMode="auto">
          <a:xfrm>
            <a:off x="7688909" y="4244654"/>
            <a:ext cx="3288274" cy="2155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32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918" y="2065143"/>
            <a:ext cx="11397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800" dirty="0">
                <a:latin typeface="Arial" panose="020B0604020202020204" pitchFamily="34" charset="0"/>
                <a:cs typeface="Arial" panose="020B0604020202020204" pitchFamily="34" charset="0"/>
              </a:rPr>
              <a:t>1954 British Empire and Common Wealth </a:t>
            </a: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918" y="2899345"/>
            <a:ext cx="3571875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738" y="2896140"/>
            <a:ext cx="4555718" cy="3575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8093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918" y="2075658"/>
            <a:ext cx="113978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Expo 86 – World Fair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684" y="3399546"/>
            <a:ext cx="3851632" cy="2581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5091" y="3309393"/>
            <a:ext cx="4267867" cy="2671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26" y="3306104"/>
            <a:ext cx="2021983" cy="26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9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918" y="2069135"/>
            <a:ext cx="113978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2009 World Police and Fire Games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918" y="3207908"/>
            <a:ext cx="5065122" cy="253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6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8590" y="2045106"/>
            <a:ext cx="113978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2010 Winter Olympic and Paralympic Games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284" y="4458644"/>
            <a:ext cx="3570685" cy="2373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939" y="2755199"/>
            <a:ext cx="3590922" cy="2394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306" y="3952688"/>
            <a:ext cx="3487904" cy="23155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595" y="2943729"/>
            <a:ext cx="2247004" cy="201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1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Q==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389476" cy="1828799"/>
          </a:xfrm>
          <a:prstGeom prst="rect">
            <a:avLst/>
          </a:prstGeom>
        </p:spPr>
      </p:pic>
      <p:pic>
        <p:nvPicPr>
          <p:cNvPr id="6" name="Picture 5" descr="wExSsSN0FHWrwAAAABJRU5ErkJggg==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90918" cy="1890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918" y="2209370"/>
            <a:ext cx="11397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C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2015 FIFA Women’s World Cup</a:t>
            </a:r>
            <a:endParaRPr lang="en-C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918" y="3190247"/>
            <a:ext cx="5332632" cy="31081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164" y="2209370"/>
            <a:ext cx="2204656" cy="24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2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MG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rebuchet MS"/>
        <a:ea typeface="SimSun"/>
        <a:cs typeface=""/>
      </a:majorFont>
      <a:minorFont>
        <a:latin typeface="Trebuchet MS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AMG Theme" id="{BA034360-1E5C-45DC-9528-C4B6F1DC9CEB}" vid="{7C69B2EC-2168-49CA-85C2-817ED36D8B59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12436</TotalTime>
  <Words>1439</Words>
  <Application>Microsoft Macintosh PowerPoint</Application>
  <PresentationFormat>Custom</PresentationFormat>
  <Paragraphs>302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AMG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2Pventures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Hodge</dc:creator>
  <cp:lastModifiedBy>Samantha Hayward</cp:lastModifiedBy>
  <cp:revision>196</cp:revision>
  <cp:lastPrinted>2015-11-25T19:12:09Z</cp:lastPrinted>
  <dcterms:created xsi:type="dcterms:W3CDTF">2015-10-29T12:06:03Z</dcterms:created>
  <dcterms:modified xsi:type="dcterms:W3CDTF">2016-04-19T08:50:05Z</dcterms:modified>
</cp:coreProperties>
</file>