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</p:sldIdLst>
  <p:sldSz cx="9144000" cy="5143500" type="screen16x9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4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EMG 2015\Logos et supports\logoemg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2100" cy="300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47664" y="1597819"/>
            <a:ext cx="6840760" cy="1102519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5696" y="2914650"/>
            <a:ext cx="5936704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F2431-6A86-3745-85A0-EF8D45ACA609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FE9F3-F841-1247-B952-5EF48A319DA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3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9859A-15CD-754B-9483-7322AECB601F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2029B-8577-8F42-914B-0BD29482648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66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8ED8C-11AC-8141-B3E9-AE6C16C03F4B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947B6-F32E-FF4D-AC41-C0A5D58673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55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B3D86-10C8-5644-A814-80EF12A2C5C8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59361-FC2C-7546-810E-02B34A7907B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31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A9F75-8C4A-AD44-86C4-C87740297860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95D87-71A2-084A-83F4-B6818AB1920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37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8304C-CD72-C54A-AAEA-A431FD074AD5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756F6-9020-394F-B46C-E60E1807E7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41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866CF-BE4D-284F-94E5-3AB98D059CE0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2D5C1-4A70-9642-A693-7F1927A762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66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31E5E-6923-BD4D-BF81-5384215E0CAE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4028F-65A7-8541-B9A3-A0141E8EB5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3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7CAD-6F9C-6846-8540-A6B746B01172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3BFCD-4C7E-074A-9FC9-F9781DEC81E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45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A8146-42DF-8045-882E-6DD7A11779B9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817B-6C6B-464B-9798-42391662482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56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E5D2-07D4-8F4C-B6F0-F32B4894541C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78A7F-C1A1-E14D-99D2-12E6FD9FCED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7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EMG 2015\Logos et supports\logoemg\Image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B67FB9D8-FC73-E444-B291-A3DA87ECCB84}" type="datetimeFigureOut">
              <a:rPr lang="fr-FR"/>
              <a:pPr>
                <a:defRPr/>
              </a:pPr>
              <a:t>18.04.16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E2E4FAA-421F-5140-AC8A-0420BF2DAD2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D:\Utilisateurs\M123540\Desktop\Imag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685925"/>
            <a:ext cx="9144000" cy="13176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  <a:t/>
            </a:r>
            <a:b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</a:br>
            <a: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  <a:t/>
            </a:r>
            <a:b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</a:br>
            <a: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  <a:t>Final Report</a:t>
            </a:r>
            <a:b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</a:br>
            <a:r>
              <a:rPr lang="fr-FR" sz="3600" b="1" dirty="0" smtClean="0">
                <a:solidFill>
                  <a:srgbClr val="0070C0"/>
                </a:solidFill>
                <a:latin typeface="Corbel"/>
                <a:cs typeface="Corbel"/>
              </a:rPr>
              <a:t>EUROPEAN MASTERS GAMES NICE 2015 </a:t>
            </a:r>
            <a: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  <a:t/>
            </a:r>
            <a:b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</a:br>
            <a: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  <a:t/>
            </a:r>
            <a:br>
              <a:rPr lang="fr-F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  <a:ea typeface="+mj-ea"/>
                <a:cs typeface="Corbel"/>
              </a:rPr>
            </a:br>
            <a:r>
              <a:rPr lang="fr-FR" sz="2800" dirty="0" smtClean="0">
                <a:solidFill>
                  <a:srgbClr val="0070C0"/>
                </a:solidFill>
                <a:latin typeface="Corbel"/>
                <a:cs typeface="Corbel"/>
              </a:rPr>
              <a:t>IMGA General </a:t>
            </a:r>
            <a:r>
              <a:rPr lang="fr-FR" sz="2800" dirty="0" err="1" smtClean="0">
                <a:solidFill>
                  <a:srgbClr val="0070C0"/>
                </a:solidFill>
                <a:latin typeface="Corbel"/>
                <a:cs typeface="Corbel"/>
              </a:rPr>
              <a:t>Assembly</a:t>
            </a:r>
            <a:r>
              <a:rPr lang="fr-FR" sz="2800" dirty="0" smtClean="0">
                <a:solidFill>
                  <a:srgbClr val="0070C0"/>
                </a:solidFill>
                <a:latin typeface="Corbel"/>
                <a:cs typeface="Corbel"/>
              </a:rPr>
              <a:t/>
            </a:r>
            <a:br>
              <a:rPr lang="fr-FR" sz="2800" dirty="0" smtClean="0">
                <a:solidFill>
                  <a:srgbClr val="0070C0"/>
                </a:solidFill>
                <a:latin typeface="Corbel"/>
                <a:cs typeface="Corbel"/>
              </a:rPr>
            </a:br>
            <a:r>
              <a:rPr lang="fr-FR" sz="2000" dirty="0" smtClean="0">
                <a:solidFill>
                  <a:srgbClr val="0070C0"/>
                </a:solidFill>
                <a:latin typeface="Corbel"/>
                <a:cs typeface="Corbel"/>
              </a:rPr>
              <a:t>Lausanne, </a:t>
            </a:r>
            <a:r>
              <a:rPr lang="fr-FR" sz="2000" dirty="0" err="1" smtClean="0">
                <a:solidFill>
                  <a:srgbClr val="0070C0"/>
                </a:solidFill>
                <a:latin typeface="Corbel"/>
                <a:cs typeface="Corbel"/>
              </a:rPr>
              <a:t>Switzerland</a:t>
            </a:r>
            <a:r>
              <a:rPr lang="fr-FR" sz="2000" dirty="0" smtClean="0">
                <a:solidFill>
                  <a:srgbClr val="0070C0"/>
                </a:solidFill>
                <a:latin typeface="Corbel"/>
                <a:cs typeface="Corbel"/>
              </a:rPr>
              <a:t/>
            </a:r>
            <a:br>
              <a:rPr lang="fr-FR" sz="2000" dirty="0" smtClean="0">
                <a:solidFill>
                  <a:srgbClr val="0070C0"/>
                </a:solidFill>
                <a:latin typeface="Corbel"/>
                <a:cs typeface="Corbel"/>
              </a:rPr>
            </a:br>
            <a:r>
              <a:rPr lang="fr-FR" sz="2000" dirty="0" err="1" smtClean="0">
                <a:solidFill>
                  <a:srgbClr val="0070C0"/>
                </a:solidFill>
                <a:latin typeface="Corbel"/>
                <a:cs typeface="Corbel"/>
              </a:rPr>
              <a:t>Monday</a:t>
            </a:r>
            <a:r>
              <a:rPr lang="fr-FR" sz="2000" dirty="0" smtClean="0">
                <a:solidFill>
                  <a:srgbClr val="0070C0"/>
                </a:solidFill>
                <a:latin typeface="Corbel"/>
                <a:cs typeface="Corbel"/>
              </a:rPr>
              <a:t> 18th of April, 2015</a:t>
            </a:r>
            <a:r>
              <a:rPr lang="fr-FR" sz="2800" dirty="0" smtClean="0">
                <a:solidFill>
                  <a:srgbClr val="0070C0"/>
                </a:solidFill>
                <a:latin typeface="Corbel"/>
                <a:cs typeface="Corbel"/>
              </a:rPr>
              <a:t/>
            </a:r>
            <a:br>
              <a:rPr lang="fr-FR" sz="2800" dirty="0" smtClean="0">
                <a:solidFill>
                  <a:srgbClr val="0070C0"/>
                </a:solidFill>
                <a:latin typeface="Corbel"/>
                <a:cs typeface="Corbel"/>
              </a:rPr>
            </a:br>
            <a:endParaRPr lang="fr-FR" sz="3200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22713"/>
            <a:ext cx="1655762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pic>
        <p:nvPicPr>
          <p:cNvPr id="14338" name="Picture 2" descr="D:\Utilisateurs\M123540\Desktop\Imag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 bwMode="auto">
          <a:xfrm>
            <a:off x="1152525" y="1685925"/>
            <a:ext cx="6372225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rgbClr val="1FAECD"/>
                </a:solidFill>
                <a:latin typeface="Corbel"/>
                <a:cs typeface="Corbel"/>
              </a:rPr>
              <a:t> 1. Key Figures</a:t>
            </a:r>
          </a:p>
          <a:p>
            <a:pPr fontAlgn="auto">
              <a:spcAft>
                <a:spcPts val="0"/>
              </a:spcAft>
              <a:defRPr/>
            </a:pPr>
            <a:endParaRPr lang="fr-FR" sz="2800" dirty="0">
              <a:solidFill>
                <a:srgbClr val="1FAECD"/>
              </a:solidFill>
              <a:latin typeface="Corbel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rgbClr val="1FAECD"/>
                </a:solidFill>
                <a:latin typeface="Corbel"/>
                <a:cs typeface="Corbel"/>
              </a:rPr>
              <a:t> 2. Registrations on Sport and Nation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800" dirty="0">
              <a:solidFill>
                <a:srgbClr val="1FAECD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rgbClr val="1FAECD"/>
                </a:solidFill>
                <a:latin typeface="Corbel"/>
                <a:ea typeface="+mj-ea"/>
                <a:cs typeface="Corbel"/>
              </a:rPr>
              <a:t> 3. Finance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800" dirty="0">
              <a:solidFill>
                <a:srgbClr val="1FAECD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rgbClr val="1FAECD"/>
                </a:solidFill>
                <a:latin typeface="Corbel"/>
                <a:ea typeface="+mj-ea"/>
                <a:cs typeface="Corbel"/>
              </a:rPr>
              <a:t>4. </a:t>
            </a:r>
            <a:r>
              <a:rPr lang="fr-FR" sz="2800" dirty="0" err="1">
                <a:solidFill>
                  <a:srgbClr val="1FAECD"/>
                </a:solidFill>
                <a:latin typeface="Corbel"/>
                <a:ea typeface="+mj-ea"/>
                <a:cs typeface="Corbel"/>
              </a:rPr>
              <a:t>Video</a:t>
            </a:r>
            <a:endParaRPr lang="fr-FR" sz="2800" dirty="0">
              <a:solidFill>
                <a:srgbClr val="1FAECD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  <a:p>
            <a:pPr fontAlgn="auto">
              <a:spcAft>
                <a:spcPts val="0"/>
              </a:spcAft>
              <a:defRPr/>
            </a:pPr>
            <a:endParaRPr lang="fr-FR" sz="3200" b="1" dirty="0">
              <a:solidFill>
                <a:srgbClr val="00B0F0"/>
              </a:solidFill>
              <a:latin typeface="Corbel"/>
              <a:ea typeface="+mj-ea"/>
              <a:cs typeface="Corbel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058863"/>
            <a:ext cx="4968875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1331913" y="303213"/>
            <a:ext cx="6335712" cy="595312"/>
          </a:xfrm>
          <a:prstGeom prst="roundRect">
            <a:avLst>
              <a:gd name="adj" fmla="val 9043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1FAECD"/>
                </a:solidFill>
                <a:latin typeface="Arial" charset="0"/>
                <a:ea typeface="ＭＳ Ｐゴシック" charset="0"/>
                <a:cs typeface="Arial" charset="0"/>
              </a:rPr>
              <a:t>EUROPEAN MASTERS GAMES </a:t>
            </a:r>
          </a:p>
          <a:p>
            <a:pPr algn="ctr">
              <a:defRPr/>
            </a:pPr>
            <a:r>
              <a:rPr lang="fr-FR" dirty="0">
                <a:solidFill>
                  <a:srgbClr val="1FAECD"/>
                </a:solidFill>
                <a:latin typeface="Arial" charset="0"/>
                <a:ea typeface="ＭＳ Ｐゴシック" charset="0"/>
                <a:cs typeface="Arial" charset="0"/>
              </a:rPr>
              <a:t>Key Figures</a:t>
            </a:r>
          </a:p>
        </p:txBody>
      </p:sp>
      <p:sp>
        <p:nvSpPr>
          <p:cNvPr id="15363" name="ZoneTexte 7"/>
          <p:cNvSpPr txBox="1">
            <a:spLocks noChangeArrowheads="1"/>
          </p:cNvSpPr>
          <p:nvPr/>
        </p:nvSpPr>
        <p:spPr bwMode="auto">
          <a:xfrm>
            <a:off x="611188" y="3003550"/>
            <a:ext cx="3097212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40 venues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27 sports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192 sporting events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1355 volunteers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29% women</a:t>
            </a:r>
          </a:p>
        </p:txBody>
      </p:sp>
      <p:sp>
        <p:nvSpPr>
          <p:cNvPr id="15364" name="ZoneTexte 9"/>
          <p:cNvSpPr txBox="1">
            <a:spLocks noChangeArrowheads="1"/>
          </p:cNvSpPr>
          <p:nvPr/>
        </p:nvSpPr>
        <p:spPr bwMode="auto">
          <a:xfrm>
            <a:off x="611188" y="1000125"/>
            <a:ext cx="2376487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58775" indent="-358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 b="1">
                <a:solidFill>
                  <a:srgbClr val="1FAECD"/>
                </a:solidFill>
              </a:rPr>
              <a:t>7’261 athletes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798 acc. persons incl.</a:t>
            </a:r>
            <a:endParaRPr lang="fr-FR" sz="1000" b="1">
              <a:solidFill>
                <a:srgbClr val="1FAECD"/>
              </a:solidFill>
            </a:endParaRP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endParaRPr lang="fr-FR" sz="500">
              <a:solidFill>
                <a:srgbClr val="1FAECD"/>
              </a:solidFill>
            </a:endParaRP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80 countries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Average age: 52 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Youngest: 25 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Oldest: 96 ans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1.14 sports on average</a:t>
            </a:r>
          </a:p>
          <a:p>
            <a:pPr eaLnBrk="1" hangingPunct="1">
              <a:lnSpc>
                <a:spcPct val="150000"/>
              </a:lnSpc>
              <a:buFont typeface="Wingdings" charset="0"/>
              <a:buChar char="ü"/>
            </a:pPr>
            <a:r>
              <a:rPr lang="fr-FR" sz="1000">
                <a:solidFill>
                  <a:srgbClr val="1FAECD"/>
                </a:solidFill>
              </a:rPr>
              <a:t>1.86 discipline on average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331913" y="303213"/>
            <a:ext cx="6335712" cy="595312"/>
          </a:xfrm>
          <a:prstGeom prst="roundRect">
            <a:avLst>
              <a:gd name="adj" fmla="val 9043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1FAECD"/>
                </a:solidFill>
                <a:ea typeface="ＭＳ Ｐゴシック" charset="0"/>
                <a:cs typeface="Calibri"/>
              </a:rPr>
              <a:t>EUROPEAN MASTERS GAMES </a:t>
            </a:r>
          </a:p>
          <a:p>
            <a:pPr algn="ctr">
              <a:defRPr/>
            </a:pPr>
            <a:r>
              <a:rPr lang="fr-FR" dirty="0">
                <a:solidFill>
                  <a:srgbClr val="1FAECD"/>
                </a:solidFill>
                <a:ea typeface="ＭＳ Ｐゴシック" charset="0"/>
                <a:cs typeface="Calibri"/>
              </a:rPr>
              <a:t>Registrations on Sport and Nation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95288" y="950913"/>
          <a:ext cx="3024187" cy="3903651"/>
        </p:xfrm>
        <a:graphic>
          <a:graphicData uri="http://schemas.openxmlformats.org/drawingml/2006/table">
            <a:tbl>
              <a:tblPr/>
              <a:tblGrid>
                <a:gridCol w="1698625"/>
                <a:gridCol w="1325562"/>
              </a:tblGrid>
              <a:tr h="135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Sports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Numbers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1"/>
                    </a:solidFill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Handball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736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Athletics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504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Road Races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Pétanque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Dance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Sport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414</a:t>
                      </a:r>
                      <a:endParaRPr lang="is-I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Swimming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347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Football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Karaté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Basketball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Archery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Volleyball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Taekwondo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Judo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Beach Volleyball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Weightlifting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Badminton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Fencing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Cycling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Rugby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Orienteering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 Water Swimming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Rowing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Tennis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Table Tennis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Squash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Triathlon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Sailing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Sea Kayak Ocean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Racing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12700" marR="12700" marT="952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635375" y="950913"/>
          <a:ext cx="3744913" cy="3889391"/>
        </p:xfrm>
        <a:graphic>
          <a:graphicData uri="http://schemas.openxmlformats.org/drawingml/2006/table">
            <a:tbl>
              <a:tblPr/>
              <a:tblGrid>
                <a:gridCol w="989013"/>
                <a:gridCol w="706437"/>
                <a:gridCol w="141288"/>
                <a:gridCol w="1042987"/>
                <a:gridCol w="865188"/>
              </a:tblGrid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Countries</a:t>
                      </a:r>
                      <a:endParaRPr kumimoji="0" lang="fr-FR" sz="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Nb </a:t>
                      </a:r>
                      <a:r>
                        <a:rPr kumimoji="0" lang="fr-FR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of </a:t>
                      </a:r>
                      <a:r>
                        <a:rPr kumimoji="0" lang="fr-FR" sz="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participants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Countries</a:t>
                      </a:r>
                      <a:endParaRPr kumimoji="0" lang="fr-FR" sz="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Nb </a:t>
                      </a:r>
                      <a:r>
                        <a:rPr kumimoji="0" lang="fr-FR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of </a:t>
                      </a:r>
                      <a:r>
                        <a:rPr kumimoji="0" lang="fr-FR" sz="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participants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76091"/>
                    </a:solidFill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France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1172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Israel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7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Italie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637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Inde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5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Russie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517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Luxembourg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5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Ukraine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279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Bosnie-Herzégovine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4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Allemagne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263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Islande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4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Hongrie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183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 err="1" smtClean="0">
                          <a:latin typeface="Calibri"/>
                          <a:cs typeface="Calibri"/>
                        </a:rPr>
                        <a:t>Grèce</a:t>
                      </a:r>
                      <a:endParaRPr lang="en-US" sz="500" dirty="0">
                        <a:latin typeface="Calibri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sz="500" dirty="0">
                        <a:latin typeface="Calibri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Lituanie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153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Algérie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Royaume-Uni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151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Hong Kong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Pologne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149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Argentine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Danemark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103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Azerbaïdjan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Tchèque, République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99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 err="1" smtClean="0">
                          <a:latin typeface="Calibri"/>
                          <a:cs typeface="Calibri"/>
                        </a:rPr>
                        <a:t>Polynésie</a:t>
                      </a:r>
                      <a:r>
                        <a:rPr lang="en-US" sz="500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500" baseline="0" dirty="0" err="1" smtClean="0">
                          <a:latin typeface="Calibri"/>
                          <a:cs typeface="Calibri"/>
                        </a:rPr>
                        <a:t>Française</a:t>
                      </a:r>
                      <a:endParaRPr lang="en-US" sz="500" dirty="0">
                        <a:latin typeface="Calibri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 dirty="0" smtClean="0">
                          <a:latin typeface="Calibri"/>
                          <a:cs typeface="Calibri"/>
                        </a:rPr>
                        <a:t>2</a:t>
                      </a:r>
                      <a:endParaRPr lang="en-US" sz="500" dirty="0">
                        <a:latin typeface="Calibri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algn="l"/>
                      <a:r>
                        <a:rPr lang="en-US" sz="500" dirty="0" smtClean="0">
                          <a:latin typeface="Calibri"/>
                          <a:cs typeface="Calibri"/>
                        </a:rPr>
                        <a:t>Suisse</a:t>
                      </a:r>
                      <a:endParaRPr lang="en-US" sz="500" dirty="0">
                        <a:latin typeface="Calibri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 dirty="0" smtClean="0">
                          <a:latin typeface="Calibri"/>
                          <a:cs typeface="Calibri"/>
                        </a:rPr>
                        <a:t>95</a:t>
                      </a:r>
                      <a:endParaRPr lang="en-US" sz="500" dirty="0">
                        <a:latin typeface="Calibri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Ouzbekistan</a:t>
                      </a:r>
                      <a:endParaRPr kumimoji="0" lang="fr-FR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Espagne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94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Guyane Française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Finlande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87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Trinite-Et-Tobago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Lettonie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86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Liechtenstein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Canada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79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Ghana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Autriche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77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Gambie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Australie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62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Afrique Du Sud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Suede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57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Jamaique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Slovaquie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52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Gabpn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Norvege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52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Monténégro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Etats Unis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39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Haiti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Belgique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39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Emirats Arabes Unis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Estonie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36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Pakistan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Brésil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36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Barbade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Japon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35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Géorgie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Turquie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33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Nouvelle-Calédonie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Pays-Bas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31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Perou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Irlande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28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Saint-Marin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3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Bulgarie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27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Macedoine, L'Ex-Republique Yougoslave 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Portugal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Andorre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Slovenie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18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Maroc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Mongolie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16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Bahrein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Nouvelle-Zelande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14</a:t>
                      </a:r>
                      <a:endParaRPr kumimoji="0" lang="fr-FR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Gibraltar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Serbie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14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Jordanie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Roumanie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12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Mexique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Monaco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8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Ethiopie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Kazakhstan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8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Grenade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90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Biélorussie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7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La Réunion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Croatie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7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Moldavie, République De</a:t>
                      </a:r>
                    </a:p>
                  </a:txBody>
                  <a:tcPr marL="4950" marR="4950" marT="3714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1</a:t>
                      </a:r>
                    </a:p>
                  </a:txBody>
                  <a:tcPr marL="4950" marR="4950" marT="3714" marB="0" anchor="b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331913" y="303213"/>
            <a:ext cx="6335712" cy="595312"/>
          </a:xfrm>
          <a:prstGeom prst="roundRect">
            <a:avLst>
              <a:gd name="adj" fmla="val 9043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1FAECD"/>
                </a:solidFill>
                <a:latin typeface="Arial" charset="0"/>
                <a:ea typeface="ＭＳ Ｐゴシック" charset="0"/>
                <a:cs typeface="Arial" charset="0"/>
              </a:rPr>
              <a:t>EUROPEAN MASTERS GAMES </a:t>
            </a:r>
          </a:p>
          <a:p>
            <a:pPr algn="ctr">
              <a:defRPr/>
            </a:pPr>
            <a:r>
              <a:rPr lang="fr-FR" dirty="0">
                <a:solidFill>
                  <a:srgbClr val="1FAECD"/>
                </a:solidFill>
                <a:latin typeface="Arial" charset="0"/>
                <a:ea typeface="ＭＳ Ｐゴシック" charset="0"/>
                <a:cs typeface="Arial" charset="0"/>
              </a:rPr>
              <a:t>Budget &amp; </a:t>
            </a:r>
            <a:r>
              <a:rPr lang="fr-FR" dirty="0" err="1">
                <a:solidFill>
                  <a:srgbClr val="1FAECD"/>
                </a:solidFill>
                <a:latin typeface="Arial" charset="0"/>
                <a:ea typeface="ＭＳ Ｐゴシック" charset="0"/>
                <a:cs typeface="Arial" charset="0"/>
              </a:rPr>
              <a:t>Economic</a:t>
            </a:r>
            <a:r>
              <a:rPr lang="fr-FR" dirty="0">
                <a:solidFill>
                  <a:srgbClr val="1FAECD"/>
                </a:solidFill>
                <a:latin typeface="Arial" charset="0"/>
                <a:ea typeface="ＭＳ Ｐゴシック" charset="0"/>
                <a:cs typeface="Arial" charset="0"/>
              </a:rPr>
              <a:t> Impact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03350" y="1058863"/>
          <a:ext cx="6264275" cy="2849561"/>
        </p:xfrm>
        <a:graphic>
          <a:graphicData uri="http://schemas.openxmlformats.org/drawingml/2006/table">
            <a:tbl>
              <a:tblPr/>
              <a:tblGrid>
                <a:gridCol w="1220313"/>
                <a:gridCol w="3864324"/>
                <a:gridCol w="1179638"/>
              </a:tblGrid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Items</a:t>
                      </a:r>
                    </a:p>
                  </a:txBody>
                  <a:tcPr marL="10536" marR="10536" marT="790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Expenses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IMGA Fee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500 000.00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Paybox Fee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2 278.76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Goodies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137 168.56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Opening &amp; Closing Ceremonies &amp; Social Events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176 465.32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Sports Equipment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179 775.99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Protocol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10 147.22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Security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72 525.54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Grants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314 250.00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Vacations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19 049.40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Comm/Animations/Road Show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950 295.96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Village/IT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380 939.47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Health/Safety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138 849.77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Transportation/Accommodation/Restoration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197 116.20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Expenses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3 078 862.19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61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Income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Conseil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Général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Funding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150 000.00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 Space Availability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12 707.88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Registration Fees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654 475.00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Transportation/Accommodation/Restoration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6 105.60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8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Income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823 288.48   </a:t>
                      </a:r>
                    </a:p>
                  </a:txBody>
                  <a:tcPr marL="10536" marR="10536" marT="7909" marB="0" anchor="b">
                    <a:lnL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504" name="Rectangle 2"/>
          <p:cNvSpPr>
            <a:spLocks noChangeArrowheads="1"/>
          </p:cNvSpPr>
          <p:nvPr/>
        </p:nvSpPr>
        <p:spPr bwMode="auto">
          <a:xfrm>
            <a:off x="827088" y="3795713"/>
            <a:ext cx="3916362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>
                <a:solidFill>
                  <a:srgbClr val="1FAECD"/>
                </a:solidFill>
              </a:rPr>
              <a:t>City Investment : 2.25M EUR</a:t>
            </a:r>
          </a:p>
          <a:p>
            <a:pPr>
              <a:lnSpc>
                <a:spcPct val="150000"/>
              </a:lnSpc>
            </a:pPr>
            <a:r>
              <a:rPr lang="fr-FR" sz="1600" b="1">
                <a:solidFill>
                  <a:srgbClr val="1FAECD"/>
                </a:solidFill>
              </a:rPr>
              <a:t>Direct Tourisme Spending: 13,5M EUR</a:t>
            </a:r>
          </a:p>
          <a:p>
            <a:pPr>
              <a:lnSpc>
                <a:spcPct val="150000"/>
              </a:lnSpc>
            </a:pPr>
            <a:r>
              <a:rPr lang="fr-FR" sz="1600" b="1">
                <a:solidFill>
                  <a:srgbClr val="1FAECD"/>
                </a:solidFill>
              </a:rPr>
              <a:t>ROI : 6 Times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461</Words>
  <Application>Microsoft Macintosh PowerPoint</Application>
  <PresentationFormat>On-screen Show (16:9)</PresentationFormat>
  <Paragraphs>300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Thème Office</vt:lpstr>
      <vt:lpstr>  Final Report EUROPEAN MASTERS GAMES NICE 2015   IMGA General Assembly Lausanne, Switzerland Monday 18th of April, 2015 </vt:lpstr>
      <vt:lpstr>PowerPoint Presentation</vt:lpstr>
      <vt:lpstr>PowerPoint Presentation</vt:lpstr>
      <vt:lpstr>PowerPoint Presentation</vt:lpstr>
      <vt:lpstr>PowerPoint Presentation</vt:lpstr>
    </vt:vector>
  </TitlesOfParts>
  <Company>NCA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M129177</dc:creator>
  <cp:lastModifiedBy>Samantha Hayward</cp:lastModifiedBy>
  <cp:revision>89</cp:revision>
  <dcterms:created xsi:type="dcterms:W3CDTF">2015-06-02T15:52:16Z</dcterms:created>
  <dcterms:modified xsi:type="dcterms:W3CDTF">2016-04-18T11:55:54Z</dcterms:modified>
</cp:coreProperties>
</file>