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9E1"/>
    <a:srgbClr val="000000"/>
    <a:srgbClr val="FAC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6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DFAD-2263-450D-B9BD-B934A76BFADB}" type="datetimeFigureOut">
              <a:rPr lang="fr-FR" smtClean="0"/>
              <a:pPr/>
              <a:t>07.04.14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53A1-93E6-47AA-9A14-B4C218B0F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DFAD-2263-450D-B9BD-B934A76BFADB}" type="datetimeFigureOut">
              <a:rPr lang="fr-FR" smtClean="0"/>
              <a:pPr/>
              <a:t>07.04.14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53A1-93E6-47AA-9A14-B4C218B0F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DFAD-2263-450D-B9BD-B934A76BFADB}" type="datetimeFigureOut">
              <a:rPr lang="fr-FR" smtClean="0"/>
              <a:pPr/>
              <a:t>07.04.14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53A1-93E6-47AA-9A14-B4C218B0F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DFAD-2263-450D-B9BD-B934A76BFADB}" type="datetimeFigureOut">
              <a:rPr lang="fr-FR" smtClean="0"/>
              <a:pPr/>
              <a:t>07.04.14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53A1-93E6-47AA-9A14-B4C218B0F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DFAD-2263-450D-B9BD-B934A76BFADB}" type="datetimeFigureOut">
              <a:rPr lang="fr-FR" smtClean="0"/>
              <a:pPr/>
              <a:t>07.04.14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53A1-93E6-47AA-9A14-B4C218B0F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DFAD-2263-450D-B9BD-B934A76BFADB}" type="datetimeFigureOut">
              <a:rPr lang="fr-FR" smtClean="0"/>
              <a:pPr/>
              <a:t>07.04.14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53A1-93E6-47AA-9A14-B4C218B0F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DFAD-2263-450D-B9BD-B934A76BFADB}" type="datetimeFigureOut">
              <a:rPr lang="fr-FR" smtClean="0"/>
              <a:pPr/>
              <a:t>07.04.14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53A1-93E6-47AA-9A14-B4C218B0F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DFAD-2263-450D-B9BD-B934A76BFADB}" type="datetimeFigureOut">
              <a:rPr lang="fr-FR" smtClean="0"/>
              <a:pPr/>
              <a:t>07.04.14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53A1-93E6-47AA-9A14-B4C218B0F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DFAD-2263-450D-B9BD-B934A76BFADB}" type="datetimeFigureOut">
              <a:rPr lang="fr-FR" smtClean="0"/>
              <a:pPr/>
              <a:t>07.04.14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53A1-93E6-47AA-9A14-B4C218B0F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DFAD-2263-450D-B9BD-B934A76BFADB}" type="datetimeFigureOut">
              <a:rPr lang="fr-FR" smtClean="0"/>
              <a:pPr/>
              <a:t>07.04.14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53A1-93E6-47AA-9A14-B4C218B0F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DFAD-2263-450D-B9BD-B934A76BFADB}" type="datetimeFigureOut">
              <a:rPr lang="fr-FR" smtClean="0"/>
              <a:pPr/>
              <a:t>07.04.14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53A1-93E6-47AA-9A14-B4C218B0F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DFAD-2263-450D-B9BD-B934A76BFADB}" type="datetimeFigureOut">
              <a:rPr lang="fr-FR" smtClean="0"/>
              <a:pPr/>
              <a:t>07.04.14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353A1-93E6-47AA-9A14-B4C218B0F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34.png"/><Relationship Id="rId30" Type="http://schemas.openxmlformats.org/officeDocument/2006/relationships/image" Target="../media/image35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emg-nice2015.fr/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que Accue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69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tilisateurs\m110708\Documents\SD\EMG 15\Com\Supports présentation\fond de page EMG bl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1835696" y="476672"/>
            <a:ext cx="5832648" cy="720080"/>
          </a:xfrm>
          <a:prstGeom prst="roundRect">
            <a:avLst/>
          </a:prstGeom>
          <a:solidFill>
            <a:srgbClr val="36A9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ACD15"/>
                </a:solidFill>
              </a:rPr>
              <a:t>WEBSITE &amp; SOCIAL NETWORKS</a:t>
            </a:r>
            <a:endParaRPr lang="fr-FR" sz="3200" dirty="0">
              <a:solidFill>
                <a:srgbClr val="FACD1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321297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411610"/>
            <a:ext cx="9144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II. EMG NICE 2015 ON SOCIAL NETWORKS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Facebook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Twitter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en-US" sz="2000" baseline="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aseline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LinkedIn</a:t>
            </a:r>
            <a:endParaRPr lang="en-US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Very soon…..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Image 6" descr="cid:image001.jpg@01CF4441.8FB87FF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049413"/>
            <a:ext cx="609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Image 8" descr="cid:image002.jpg@01CF4441.8FB87FF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553469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age 13" descr="cid:image008.jpg@01CF4441.8FB87FF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140968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tilisateurs\m110708\Documents\SD\EMG 15\Com\Supports présentation\fond de page EMG ble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>
            <a:off x="827584" y="1988840"/>
            <a:ext cx="7776864" cy="2592288"/>
          </a:xfrm>
          <a:prstGeom prst="roundRect">
            <a:avLst/>
          </a:prstGeom>
          <a:solidFill>
            <a:srgbClr val="36A9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rgbClr val="FACD15"/>
                </a:solidFill>
              </a:rPr>
              <a:t>SPORTS PROGRAM</a:t>
            </a:r>
            <a:endParaRPr lang="fr-FR" sz="5400" dirty="0">
              <a:solidFill>
                <a:srgbClr val="FACD1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tilisateurs\m110708\Documents\SD\EMG 15\Com\Supports présentation\fond de page EMG ble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1835696" y="476672"/>
            <a:ext cx="5832648" cy="720080"/>
          </a:xfrm>
          <a:prstGeom prst="roundRect">
            <a:avLst/>
          </a:prstGeom>
          <a:solidFill>
            <a:srgbClr val="36A9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ACD15"/>
                </a:solidFill>
              </a:rPr>
              <a:t>SPORTS PROGRAM</a:t>
            </a:r>
            <a:endParaRPr lang="fr-FR" sz="3200" dirty="0">
              <a:solidFill>
                <a:srgbClr val="FACD15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2687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I. 27 SPORTS</a:t>
            </a:r>
          </a:p>
        </p:txBody>
      </p:sp>
      <p:grpSp>
        <p:nvGrpSpPr>
          <p:cNvPr id="57" name="Groupe 56"/>
          <p:cNvGrpSpPr/>
          <p:nvPr/>
        </p:nvGrpSpPr>
        <p:grpSpPr>
          <a:xfrm>
            <a:off x="539552" y="1700808"/>
            <a:ext cx="1224136" cy="936104"/>
            <a:chOff x="323528" y="1844824"/>
            <a:chExt cx="1224136" cy="936104"/>
          </a:xfrm>
        </p:grpSpPr>
        <p:pic>
          <p:nvPicPr>
            <p:cNvPr id="20483" name="Picture 3" descr="D:\Utilisateurs\m110708\Documents\SD\EMG 15\Com\Picto\Pictos seuls\Athletism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844824"/>
              <a:ext cx="814388" cy="731838"/>
            </a:xfrm>
            <a:prstGeom prst="rect">
              <a:avLst/>
            </a:prstGeom>
            <a:noFill/>
          </p:spPr>
        </p:pic>
        <p:sp>
          <p:nvSpPr>
            <p:cNvPr id="39" name="ZoneTexte 38"/>
            <p:cNvSpPr txBox="1"/>
            <p:nvPr/>
          </p:nvSpPr>
          <p:spPr>
            <a:xfrm>
              <a:off x="395536" y="250392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/>
                <a:t>Athletics</a:t>
              </a:r>
              <a:endParaRPr lang="fr-FR" sz="1200" dirty="0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6444208" y="2924944"/>
            <a:ext cx="1152128" cy="936104"/>
            <a:chOff x="251520" y="3717032"/>
            <a:chExt cx="1152128" cy="936104"/>
          </a:xfrm>
        </p:grpSpPr>
        <p:pic>
          <p:nvPicPr>
            <p:cNvPr id="20498" name="Picture 18" descr="D:\Utilisateurs\m110708\Documents\SD\EMG 15\Com\Picto\Pictos seuls\Rugby touch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3717032"/>
              <a:ext cx="811212" cy="731837"/>
            </a:xfrm>
            <a:prstGeom prst="rect">
              <a:avLst/>
            </a:prstGeom>
            <a:noFill/>
          </p:spPr>
        </p:pic>
        <p:sp>
          <p:nvSpPr>
            <p:cNvPr id="40" name="ZoneTexte 39"/>
            <p:cNvSpPr txBox="1"/>
            <p:nvPr/>
          </p:nvSpPr>
          <p:spPr>
            <a:xfrm>
              <a:off x="251520" y="4376137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Rugby</a:t>
              </a:r>
              <a:endParaRPr lang="fr-FR" sz="1200" dirty="0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572000" y="4149080"/>
            <a:ext cx="1152128" cy="936104"/>
            <a:chOff x="323528" y="2780928"/>
            <a:chExt cx="1152128" cy="936104"/>
          </a:xfrm>
        </p:grpSpPr>
        <p:pic>
          <p:nvPicPr>
            <p:cNvPr id="20503" name="Picture 23" descr="D:\Utilisateurs\m110708\Documents\SD\EMG 15\Com\Picto\Pictos seuls\Tennis de tabl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2780928"/>
              <a:ext cx="814388" cy="731837"/>
            </a:xfrm>
            <a:prstGeom prst="rect">
              <a:avLst/>
            </a:prstGeom>
            <a:noFill/>
          </p:spPr>
        </p:pic>
        <p:sp>
          <p:nvSpPr>
            <p:cNvPr id="41" name="ZoneTexte 40"/>
            <p:cNvSpPr txBox="1"/>
            <p:nvPr/>
          </p:nvSpPr>
          <p:spPr>
            <a:xfrm>
              <a:off x="323528" y="3440033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Table Tennis</a:t>
              </a:r>
              <a:endParaRPr lang="fr-FR" sz="1200" dirty="0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6084168" y="5373216"/>
            <a:ext cx="1152128" cy="1294403"/>
            <a:chOff x="251520" y="5517232"/>
            <a:chExt cx="1152128" cy="1294403"/>
          </a:xfrm>
        </p:grpSpPr>
        <p:pic>
          <p:nvPicPr>
            <p:cNvPr id="20497" name="Picture 17" descr="D:\Utilisateurs\m110708\Documents\SD\EMG 15\Com\Picto\Pictos seuls\Petanqu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5517232"/>
              <a:ext cx="814388" cy="735013"/>
            </a:xfrm>
            <a:prstGeom prst="rect">
              <a:avLst/>
            </a:prstGeom>
            <a:noFill/>
          </p:spPr>
        </p:pic>
        <p:sp>
          <p:nvSpPr>
            <p:cNvPr id="42" name="ZoneTexte 41"/>
            <p:cNvSpPr txBox="1"/>
            <p:nvPr/>
          </p:nvSpPr>
          <p:spPr>
            <a:xfrm>
              <a:off x="251520" y="6165304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Petanque (</a:t>
              </a:r>
              <a:r>
                <a:rPr lang="fr-FR" sz="1200" dirty="0" err="1" smtClean="0"/>
                <a:t>demonstration</a:t>
              </a:r>
              <a:r>
                <a:rPr lang="fr-FR" sz="1200" dirty="0" smtClean="0"/>
                <a:t> event)</a:t>
              </a:r>
              <a:endParaRPr lang="fr-FR" sz="1200" dirty="0"/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539552" y="5373216"/>
            <a:ext cx="1152128" cy="936104"/>
            <a:chOff x="395536" y="4653136"/>
            <a:chExt cx="1152128" cy="936104"/>
          </a:xfrm>
        </p:grpSpPr>
        <p:pic>
          <p:nvPicPr>
            <p:cNvPr id="20508" name="Picture 28" descr="D:\Utilisateurs\m110708\Documents\SD\EMG 15\Com\Picto\Pictos seuls\Volley ball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4653136"/>
              <a:ext cx="814388" cy="731837"/>
            </a:xfrm>
            <a:prstGeom prst="rect">
              <a:avLst/>
            </a:prstGeom>
            <a:noFill/>
          </p:spPr>
        </p:pic>
        <p:sp>
          <p:nvSpPr>
            <p:cNvPr id="43" name="ZoneTexte 42"/>
            <p:cNvSpPr txBox="1"/>
            <p:nvPr/>
          </p:nvSpPr>
          <p:spPr>
            <a:xfrm>
              <a:off x="395536" y="5312241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Volley-ball</a:t>
              </a:r>
              <a:endParaRPr lang="fr-FR" sz="1200" dirty="0"/>
            </a:p>
          </p:txBody>
        </p:sp>
      </p:grpSp>
      <p:grpSp>
        <p:nvGrpSpPr>
          <p:cNvPr id="104" name="Groupe 103"/>
          <p:cNvGrpSpPr/>
          <p:nvPr/>
        </p:nvGrpSpPr>
        <p:grpSpPr>
          <a:xfrm>
            <a:off x="3419872" y="4149080"/>
            <a:ext cx="1152128" cy="936104"/>
            <a:chOff x="5796136" y="5805264"/>
            <a:chExt cx="1152128" cy="936104"/>
          </a:xfrm>
        </p:grpSpPr>
        <p:pic>
          <p:nvPicPr>
            <p:cNvPr id="20496" name="Picture 16" descr="D:\Utilisateurs\m110708\Documents\SD\EMG 15\Com\Picto\Pictos seuls\Natati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40152" y="5805264"/>
              <a:ext cx="814388" cy="735013"/>
            </a:xfrm>
            <a:prstGeom prst="rect">
              <a:avLst/>
            </a:prstGeom>
            <a:noFill/>
          </p:spPr>
        </p:pic>
        <p:sp>
          <p:nvSpPr>
            <p:cNvPr id="44" name="ZoneTexte 43"/>
            <p:cNvSpPr txBox="1"/>
            <p:nvPr/>
          </p:nvSpPr>
          <p:spPr>
            <a:xfrm>
              <a:off x="5796136" y="646436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Swimming</a:t>
              </a:r>
              <a:endParaRPr lang="fr-FR" sz="1200" dirty="0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395536" y="4149080"/>
            <a:ext cx="1152128" cy="936104"/>
            <a:chOff x="1331640" y="1844824"/>
            <a:chExt cx="1152128" cy="936104"/>
          </a:xfrm>
        </p:grpSpPr>
        <p:pic>
          <p:nvPicPr>
            <p:cNvPr id="20500" name="Picture 20" descr="D:\Utilisateurs\m110708\Documents\SD\EMG 15\Com\Picto\Pictos seuls\Softball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5656" y="1844824"/>
              <a:ext cx="817562" cy="735013"/>
            </a:xfrm>
            <a:prstGeom prst="rect">
              <a:avLst/>
            </a:prstGeom>
            <a:noFill/>
          </p:spPr>
        </p:pic>
        <p:sp>
          <p:nvSpPr>
            <p:cNvPr id="45" name="ZoneTexte 44"/>
            <p:cNvSpPr txBox="1"/>
            <p:nvPr/>
          </p:nvSpPr>
          <p:spPr>
            <a:xfrm>
              <a:off x="1331640" y="250392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Softball</a:t>
              </a:r>
              <a:endParaRPr lang="fr-FR" sz="1200" dirty="0"/>
            </a:p>
          </p:txBody>
        </p:sp>
      </p:grpSp>
      <p:grpSp>
        <p:nvGrpSpPr>
          <p:cNvPr id="112" name="Groupe 111"/>
          <p:cNvGrpSpPr/>
          <p:nvPr/>
        </p:nvGrpSpPr>
        <p:grpSpPr>
          <a:xfrm>
            <a:off x="2411760" y="5373216"/>
            <a:ext cx="1152128" cy="936104"/>
            <a:chOff x="3059832" y="5085184"/>
            <a:chExt cx="1152128" cy="936104"/>
          </a:xfrm>
        </p:grpSpPr>
        <p:pic>
          <p:nvPicPr>
            <p:cNvPr id="20495" name="Picture 15" descr="D:\Utilisateurs\m110708\Documents\SD\EMG 15\Com\Picto\Pictos seuls\Lutt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03848" y="5085184"/>
              <a:ext cx="817562" cy="738187"/>
            </a:xfrm>
            <a:prstGeom prst="rect">
              <a:avLst/>
            </a:prstGeom>
            <a:noFill/>
          </p:spPr>
        </p:pic>
        <p:sp>
          <p:nvSpPr>
            <p:cNvPr id="46" name="ZoneTexte 45"/>
            <p:cNvSpPr txBox="1"/>
            <p:nvPr/>
          </p:nvSpPr>
          <p:spPr>
            <a:xfrm>
              <a:off x="3059832" y="574428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Wrestling</a:t>
              </a:r>
              <a:endParaRPr lang="fr-FR" sz="1200" dirty="0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7452320" y="2924944"/>
            <a:ext cx="1152128" cy="936104"/>
            <a:chOff x="1331640" y="5589240"/>
            <a:chExt cx="1152128" cy="936104"/>
          </a:xfrm>
        </p:grpSpPr>
        <p:pic>
          <p:nvPicPr>
            <p:cNvPr id="20507" name="Picture 27" descr="D:\Utilisateurs\m110708\Documents\SD\EMG 15\Com\Picto\Pictos seuls\Voile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75656" y="5589240"/>
              <a:ext cx="817562" cy="731837"/>
            </a:xfrm>
            <a:prstGeom prst="rect">
              <a:avLst/>
            </a:prstGeom>
            <a:noFill/>
          </p:spPr>
        </p:pic>
        <p:sp>
          <p:nvSpPr>
            <p:cNvPr id="47" name="ZoneTexte 46"/>
            <p:cNvSpPr txBox="1"/>
            <p:nvPr/>
          </p:nvSpPr>
          <p:spPr>
            <a:xfrm>
              <a:off x="1331640" y="6248345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Sailing</a:t>
              </a:r>
              <a:endParaRPr lang="fr-FR" sz="1200" dirty="0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2411760" y="2924944"/>
            <a:ext cx="1152128" cy="1120770"/>
            <a:chOff x="1331640" y="4653136"/>
            <a:chExt cx="1152128" cy="1120770"/>
          </a:xfrm>
        </p:grpSpPr>
        <p:pic>
          <p:nvPicPr>
            <p:cNvPr id="20494" name="Picture 14" descr="D:\Utilisateurs\m110708\Documents\SD\EMG 15\Com\Picto\Pictos seuls\Kayak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75656" y="4653136"/>
              <a:ext cx="814388" cy="731837"/>
            </a:xfrm>
            <a:prstGeom prst="rect">
              <a:avLst/>
            </a:prstGeom>
            <a:noFill/>
          </p:spPr>
        </p:pic>
        <p:sp>
          <p:nvSpPr>
            <p:cNvPr id="48" name="ZoneTexte 47"/>
            <p:cNvSpPr txBox="1"/>
            <p:nvPr/>
          </p:nvSpPr>
          <p:spPr>
            <a:xfrm>
              <a:off x="1331640" y="531224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Kayak      (Ocean Racing)</a:t>
              </a:r>
              <a:endParaRPr lang="fr-FR" sz="1200" dirty="0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1403648" y="2924944"/>
            <a:ext cx="1152128" cy="936104"/>
            <a:chOff x="2411760" y="2780928"/>
            <a:chExt cx="1152128" cy="936104"/>
          </a:xfrm>
        </p:grpSpPr>
        <p:pic>
          <p:nvPicPr>
            <p:cNvPr id="20492" name="Picture 12" descr="D:\Utilisateurs\m110708\Documents\SD\EMG 15\Com\Picto\Pictos seuls\Judo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55776" y="2780928"/>
              <a:ext cx="817562" cy="735013"/>
            </a:xfrm>
            <a:prstGeom prst="rect">
              <a:avLst/>
            </a:prstGeom>
            <a:noFill/>
          </p:spPr>
        </p:pic>
        <p:sp>
          <p:nvSpPr>
            <p:cNvPr id="49" name="ZoneTexte 48"/>
            <p:cNvSpPr txBox="1"/>
            <p:nvPr/>
          </p:nvSpPr>
          <p:spPr>
            <a:xfrm>
              <a:off x="2411760" y="3440033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Judo</a:t>
              </a:r>
              <a:endParaRPr lang="fr-FR" sz="1200" dirty="0"/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5436096" y="4149080"/>
            <a:ext cx="1152128" cy="936104"/>
            <a:chOff x="2411760" y="1844824"/>
            <a:chExt cx="1152128" cy="936104"/>
          </a:xfrm>
        </p:grpSpPr>
        <p:pic>
          <p:nvPicPr>
            <p:cNvPr id="20493" name="Picture 13" descr="D:\Utilisateurs\m110708\Documents\SD\EMG 15\Com\Picto\Pictos seuls\Karate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55776" y="1844824"/>
              <a:ext cx="817562" cy="731837"/>
            </a:xfrm>
            <a:prstGeom prst="rect">
              <a:avLst/>
            </a:prstGeom>
            <a:noFill/>
          </p:spPr>
        </p:pic>
        <p:sp>
          <p:nvSpPr>
            <p:cNvPr id="50" name="ZoneTexte 49"/>
            <p:cNvSpPr txBox="1"/>
            <p:nvPr/>
          </p:nvSpPr>
          <p:spPr>
            <a:xfrm>
              <a:off x="2411760" y="250392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Taekwondo</a:t>
              </a:r>
              <a:endParaRPr lang="fr-FR" sz="1200" dirty="0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5436096" y="2924944"/>
            <a:ext cx="1224136" cy="1152128"/>
            <a:chOff x="2483768" y="4653136"/>
            <a:chExt cx="1224136" cy="1152128"/>
          </a:xfrm>
        </p:grpSpPr>
        <p:pic>
          <p:nvPicPr>
            <p:cNvPr id="20484" name="Picture 4" descr="D:\Utilisateurs\m110708\Documents\SD\EMG 15\Com\Picto\Pictos seuls\Aviron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27784" y="4653136"/>
              <a:ext cx="814388" cy="731837"/>
            </a:xfrm>
            <a:prstGeom prst="rect">
              <a:avLst/>
            </a:prstGeom>
            <a:noFill/>
          </p:spPr>
        </p:pic>
        <p:sp>
          <p:nvSpPr>
            <p:cNvPr id="51" name="ZoneTexte 50"/>
            <p:cNvSpPr txBox="1"/>
            <p:nvPr/>
          </p:nvSpPr>
          <p:spPr>
            <a:xfrm>
              <a:off x="2483768" y="5343599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Rowing         (</a:t>
              </a:r>
              <a:r>
                <a:rPr lang="fr-FR" sz="1200" dirty="0" err="1" smtClean="0"/>
                <a:t>Coastal</a:t>
              </a:r>
              <a:r>
                <a:rPr lang="fr-FR" sz="1200" dirty="0" smtClean="0"/>
                <a:t> rowing)</a:t>
              </a:r>
              <a:endParaRPr lang="fr-FR" sz="1200" dirty="0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2411760" y="4149080"/>
            <a:ext cx="1152128" cy="936104"/>
            <a:chOff x="2483768" y="3717032"/>
            <a:chExt cx="1152128" cy="936104"/>
          </a:xfrm>
        </p:grpSpPr>
        <p:pic>
          <p:nvPicPr>
            <p:cNvPr id="20501" name="Picture 21" descr="D:\Utilisateurs\m110708\Documents\SD\EMG 15\Com\Picto\Pictos seuls\Squash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27784" y="3717032"/>
              <a:ext cx="817562" cy="731837"/>
            </a:xfrm>
            <a:prstGeom prst="rect">
              <a:avLst/>
            </a:prstGeom>
            <a:noFill/>
          </p:spPr>
        </p:pic>
        <p:sp>
          <p:nvSpPr>
            <p:cNvPr id="52" name="ZoneTexte 51"/>
            <p:cNvSpPr txBox="1"/>
            <p:nvPr/>
          </p:nvSpPr>
          <p:spPr>
            <a:xfrm>
              <a:off x="2483768" y="4376137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Squash</a:t>
              </a:r>
              <a:endParaRPr lang="fr-FR" sz="1200" dirty="0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3419872" y="2924944"/>
            <a:ext cx="1152128" cy="925071"/>
            <a:chOff x="3491880" y="3645024"/>
            <a:chExt cx="1152128" cy="925071"/>
          </a:xfrm>
        </p:grpSpPr>
        <p:pic>
          <p:nvPicPr>
            <p:cNvPr id="20502" name="Picture 22" descr="D:\Utilisateurs\m110708\Documents\SD\EMG 15\Com\Picto\Pictos seuls\Taekwondo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635896" y="3645024"/>
              <a:ext cx="817562" cy="735013"/>
            </a:xfrm>
            <a:prstGeom prst="rect">
              <a:avLst/>
            </a:prstGeom>
            <a:noFill/>
          </p:spPr>
        </p:pic>
        <p:sp>
          <p:nvSpPr>
            <p:cNvPr id="53" name="ZoneTexte 52"/>
            <p:cNvSpPr txBox="1"/>
            <p:nvPr/>
          </p:nvSpPr>
          <p:spPr>
            <a:xfrm>
              <a:off x="3491880" y="4293096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Karate</a:t>
              </a:r>
              <a:endParaRPr lang="fr-FR" sz="1200" dirty="0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395536" y="2924944"/>
            <a:ext cx="1152128" cy="936104"/>
            <a:chOff x="3419872" y="2852936"/>
            <a:chExt cx="1152128" cy="936104"/>
          </a:xfrm>
        </p:grpSpPr>
        <p:pic>
          <p:nvPicPr>
            <p:cNvPr id="20491" name="Picture 11" descr="D:\Utilisateurs\m110708\Documents\SD\EMG 15\Com\Picto\Pictos seuls\Handball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563888" y="2852936"/>
              <a:ext cx="817562" cy="735013"/>
            </a:xfrm>
            <a:prstGeom prst="rect">
              <a:avLst/>
            </a:prstGeom>
            <a:noFill/>
          </p:spPr>
        </p:pic>
        <p:sp>
          <p:nvSpPr>
            <p:cNvPr id="54" name="ZoneTexte 53"/>
            <p:cNvSpPr txBox="1"/>
            <p:nvPr/>
          </p:nvSpPr>
          <p:spPr>
            <a:xfrm>
              <a:off x="3419872" y="3512041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Handball</a:t>
              </a:r>
              <a:endParaRPr lang="fr-FR" sz="1200" dirty="0"/>
            </a:p>
          </p:txBody>
        </p:sp>
      </p:grpSp>
      <p:grpSp>
        <p:nvGrpSpPr>
          <p:cNvPr id="83" name="Groupe 82"/>
          <p:cNvGrpSpPr/>
          <p:nvPr/>
        </p:nvGrpSpPr>
        <p:grpSpPr>
          <a:xfrm>
            <a:off x="1403648" y="1700808"/>
            <a:ext cx="1152128" cy="936104"/>
            <a:chOff x="4499992" y="2852936"/>
            <a:chExt cx="1152128" cy="936104"/>
          </a:xfrm>
        </p:grpSpPr>
        <p:pic>
          <p:nvPicPr>
            <p:cNvPr id="20505" name="Picture 25" descr="D:\Utilisateurs\m110708\Documents\SD\EMG 15\Com\Picto\Pictos seuls\Tir a l arc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644008" y="2852936"/>
              <a:ext cx="817562" cy="731837"/>
            </a:xfrm>
            <a:prstGeom prst="rect">
              <a:avLst/>
            </a:prstGeom>
            <a:noFill/>
          </p:spPr>
        </p:pic>
        <p:sp>
          <p:nvSpPr>
            <p:cNvPr id="55" name="ZoneTexte 54"/>
            <p:cNvSpPr txBox="1"/>
            <p:nvPr/>
          </p:nvSpPr>
          <p:spPr>
            <a:xfrm>
              <a:off x="4499992" y="3512041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Archery</a:t>
              </a:r>
              <a:endParaRPr lang="fr-FR" sz="1200" dirty="0"/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1403648" y="5373216"/>
            <a:ext cx="1152128" cy="936104"/>
            <a:chOff x="7740352" y="2708920"/>
            <a:chExt cx="1152128" cy="936104"/>
          </a:xfrm>
        </p:grpSpPr>
        <p:pic>
          <p:nvPicPr>
            <p:cNvPr id="20490" name="Picture 10" descr="D:\Utilisateurs\m110708\Documents\SD\EMG 15\Com\Picto\Pictos seuls\Halterophilie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884368" y="2708920"/>
              <a:ext cx="817562" cy="731837"/>
            </a:xfrm>
            <a:prstGeom prst="rect">
              <a:avLst/>
            </a:prstGeom>
            <a:noFill/>
          </p:spPr>
        </p:pic>
        <p:sp>
          <p:nvSpPr>
            <p:cNvPr id="73" name="ZoneTexte 72"/>
            <p:cNvSpPr txBox="1"/>
            <p:nvPr/>
          </p:nvSpPr>
          <p:spPr>
            <a:xfrm>
              <a:off x="7740352" y="3368025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Weightlifting</a:t>
              </a:r>
              <a:endParaRPr lang="fr-FR" sz="1200" dirty="0"/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4427984" y="2924944"/>
            <a:ext cx="1152128" cy="925071"/>
            <a:chOff x="4572000" y="3789040"/>
            <a:chExt cx="1152128" cy="925071"/>
          </a:xfrm>
        </p:grpSpPr>
        <p:pic>
          <p:nvPicPr>
            <p:cNvPr id="20514" name="Picture 34" descr="D:\Utilisateurs\m110708\Documents\SD\EMG 15\Com\Picto\Pictos seuls\Course dorientation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716016" y="3789040"/>
              <a:ext cx="811212" cy="731837"/>
            </a:xfrm>
            <a:prstGeom prst="rect">
              <a:avLst/>
            </a:prstGeom>
            <a:noFill/>
          </p:spPr>
        </p:pic>
        <p:sp>
          <p:nvSpPr>
            <p:cNvPr id="74" name="ZoneTexte 73"/>
            <p:cNvSpPr txBox="1"/>
            <p:nvPr/>
          </p:nvSpPr>
          <p:spPr>
            <a:xfrm>
              <a:off x="4572000" y="443711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Orienteering</a:t>
              </a:r>
              <a:endParaRPr lang="fr-FR" sz="1200" dirty="0"/>
            </a:p>
          </p:txBody>
        </p:sp>
      </p:grpSp>
      <p:grpSp>
        <p:nvGrpSpPr>
          <p:cNvPr id="85" name="Groupe 84"/>
          <p:cNvGrpSpPr/>
          <p:nvPr/>
        </p:nvGrpSpPr>
        <p:grpSpPr>
          <a:xfrm>
            <a:off x="7452320" y="1700808"/>
            <a:ext cx="1152128" cy="1109737"/>
            <a:chOff x="5436096" y="1772816"/>
            <a:chExt cx="1152128" cy="1109737"/>
          </a:xfrm>
        </p:grpSpPr>
        <p:pic>
          <p:nvPicPr>
            <p:cNvPr id="20489" name="Picture 9" descr="D:\Utilisateurs\m110708\Documents\SD\EMG 15\Com\Picto\Pictos seuls\Football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580112" y="1772816"/>
              <a:ext cx="814388" cy="731837"/>
            </a:xfrm>
            <a:prstGeom prst="rect">
              <a:avLst/>
            </a:prstGeom>
            <a:noFill/>
          </p:spPr>
        </p:pic>
        <p:sp>
          <p:nvSpPr>
            <p:cNvPr id="75" name="ZoneTexte 74"/>
            <p:cNvSpPr txBox="1"/>
            <p:nvPr/>
          </p:nvSpPr>
          <p:spPr>
            <a:xfrm>
              <a:off x="5436096" y="242088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Football (soccer)</a:t>
              </a:r>
              <a:endParaRPr lang="fr-FR" sz="1200" dirty="0"/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6444208" y="4149080"/>
            <a:ext cx="1152128" cy="936104"/>
            <a:chOff x="6444208" y="1772816"/>
            <a:chExt cx="1152128" cy="936104"/>
          </a:xfrm>
        </p:grpSpPr>
        <p:pic>
          <p:nvPicPr>
            <p:cNvPr id="20504" name="Picture 24" descr="D:\Utilisateurs\m110708\Documents\SD\EMG 15\Com\Picto\Pictos seuls\Tennis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588224" y="1772816"/>
              <a:ext cx="814388" cy="735013"/>
            </a:xfrm>
            <a:prstGeom prst="rect">
              <a:avLst/>
            </a:prstGeom>
            <a:noFill/>
          </p:spPr>
        </p:pic>
        <p:sp>
          <p:nvSpPr>
            <p:cNvPr id="76" name="ZoneTexte 75"/>
            <p:cNvSpPr txBox="1"/>
            <p:nvPr/>
          </p:nvSpPr>
          <p:spPr>
            <a:xfrm>
              <a:off x="6444208" y="2431921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Tennis</a:t>
              </a:r>
              <a:endParaRPr lang="fr-FR" sz="1200" dirty="0"/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2411760" y="1700808"/>
            <a:ext cx="1152128" cy="936104"/>
            <a:chOff x="5508104" y="2852936"/>
            <a:chExt cx="1152128" cy="936104"/>
          </a:xfrm>
        </p:grpSpPr>
        <p:pic>
          <p:nvPicPr>
            <p:cNvPr id="20511" name="Picture 31" descr="D:\Utilisateurs\m110708\Documents\SD\EMG 15\Com\Picto\Pictos seuls\Badminton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652120" y="2852936"/>
              <a:ext cx="817562" cy="735013"/>
            </a:xfrm>
            <a:prstGeom prst="rect">
              <a:avLst/>
            </a:prstGeom>
            <a:noFill/>
          </p:spPr>
        </p:pic>
        <p:sp>
          <p:nvSpPr>
            <p:cNvPr id="77" name="ZoneTexte 76"/>
            <p:cNvSpPr txBox="1"/>
            <p:nvPr/>
          </p:nvSpPr>
          <p:spPr>
            <a:xfrm>
              <a:off x="5508104" y="3512041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Badminton</a:t>
              </a:r>
              <a:endParaRPr lang="fr-FR" sz="1200" dirty="0"/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3419872" y="1700808"/>
            <a:ext cx="1152128" cy="936104"/>
            <a:chOff x="5508104" y="3789040"/>
            <a:chExt cx="1152128" cy="936104"/>
          </a:xfrm>
        </p:grpSpPr>
        <p:pic>
          <p:nvPicPr>
            <p:cNvPr id="20512" name="Picture 32" descr="D:\Utilisateurs\m110708\Documents\SD\EMG 15\Com\Picto\Pictos seuls\Basket ball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652120" y="3789040"/>
              <a:ext cx="817562" cy="735013"/>
            </a:xfrm>
            <a:prstGeom prst="rect">
              <a:avLst/>
            </a:prstGeom>
            <a:noFill/>
          </p:spPr>
        </p:pic>
        <p:sp>
          <p:nvSpPr>
            <p:cNvPr id="78" name="ZoneTexte 77"/>
            <p:cNvSpPr txBox="1"/>
            <p:nvPr/>
          </p:nvSpPr>
          <p:spPr>
            <a:xfrm>
              <a:off x="5508104" y="4448145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Basket-ball</a:t>
              </a:r>
              <a:endParaRPr lang="fr-FR" sz="1200" dirty="0"/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6444208" y="1700808"/>
            <a:ext cx="1152128" cy="936104"/>
            <a:chOff x="6516216" y="2852936"/>
            <a:chExt cx="1152128" cy="936104"/>
          </a:xfrm>
        </p:grpSpPr>
        <p:pic>
          <p:nvPicPr>
            <p:cNvPr id="20488" name="Picture 8" descr="D:\Utilisateurs\m110708\Documents\SD\EMG 15\Com\Picto\Pictos seuls\Escrime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660232" y="2852936"/>
              <a:ext cx="817562" cy="731837"/>
            </a:xfrm>
            <a:prstGeom prst="rect">
              <a:avLst/>
            </a:prstGeom>
            <a:noFill/>
          </p:spPr>
        </p:pic>
        <p:sp>
          <p:nvSpPr>
            <p:cNvPr id="79" name="ZoneTexte 78"/>
            <p:cNvSpPr txBox="1"/>
            <p:nvPr/>
          </p:nvSpPr>
          <p:spPr>
            <a:xfrm>
              <a:off x="6516216" y="3512041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Fencing</a:t>
              </a:r>
              <a:endParaRPr lang="fr-FR" sz="1200" dirty="0"/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7452320" y="4149080"/>
            <a:ext cx="1152128" cy="936104"/>
            <a:chOff x="5580112" y="4725144"/>
            <a:chExt cx="1152128" cy="936104"/>
          </a:xfrm>
        </p:grpSpPr>
        <p:pic>
          <p:nvPicPr>
            <p:cNvPr id="20506" name="Picture 26" descr="D:\Utilisateurs\m110708\Documents\SD\EMG 15\Com\Picto\Pictos seuls\Triathlon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724128" y="4725144"/>
              <a:ext cx="817562" cy="731837"/>
            </a:xfrm>
            <a:prstGeom prst="rect">
              <a:avLst/>
            </a:prstGeom>
            <a:noFill/>
          </p:spPr>
        </p:pic>
        <p:sp>
          <p:nvSpPr>
            <p:cNvPr id="80" name="ZoneTexte 79"/>
            <p:cNvSpPr txBox="1"/>
            <p:nvPr/>
          </p:nvSpPr>
          <p:spPr>
            <a:xfrm>
              <a:off x="5580112" y="538424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Triathlon</a:t>
              </a:r>
              <a:endParaRPr lang="fr-FR" sz="1200" dirty="0"/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1403648" y="4149080"/>
            <a:ext cx="1152128" cy="936104"/>
            <a:chOff x="6516216" y="3789040"/>
            <a:chExt cx="1152128" cy="936104"/>
          </a:xfrm>
        </p:grpSpPr>
        <p:pic>
          <p:nvPicPr>
            <p:cNvPr id="20487" name="Picture 7" descr="D:\Utilisateurs\m110708\Documents\SD\EMG 15\Com\Picto\Pictos seuls\Danse sportive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6660232" y="3789040"/>
              <a:ext cx="814388" cy="731837"/>
            </a:xfrm>
            <a:prstGeom prst="rect">
              <a:avLst/>
            </a:prstGeom>
            <a:noFill/>
          </p:spPr>
        </p:pic>
        <p:sp>
          <p:nvSpPr>
            <p:cNvPr id="81" name="ZoneTexte 80"/>
            <p:cNvSpPr txBox="1"/>
            <p:nvPr/>
          </p:nvSpPr>
          <p:spPr>
            <a:xfrm>
              <a:off x="6516216" y="4448145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Sport Dance</a:t>
              </a:r>
              <a:endParaRPr lang="fr-FR" sz="1200" dirty="0"/>
            </a:p>
          </p:txBody>
        </p:sp>
      </p:grpSp>
      <p:grpSp>
        <p:nvGrpSpPr>
          <p:cNvPr id="91" name="Groupe 90"/>
          <p:cNvGrpSpPr/>
          <p:nvPr/>
        </p:nvGrpSpPr>
        <p:grpSpPr>
          <a:xfrm>
            <a:off x="5436096" y="1700808"/>
            <a:ext cx="1152128" cy="936104"/>
            <a:chOff x="6516216" y="4725144"/>
            <a:chExt cx="1152128" cy="936104"/>
          </a:xfrm>
        </p:grpSpPr>
        <p:pic>
          <p:nvPicPr>
            <p:cNvPr id="20486" name="Picture 6" descr="D:\Utilisateurs\m110708\Documents\SD\EMG 15\Com\Picto\Pictos seuls\Cyclisme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6660232" y="4725144"/>
              <a:ext cx="814388" cy="731837"/>
            </a:xfrm>
            <a:prstGeom prst="rect">
              <a:avLst/>
            </a:prstGeom>
            <a:noFill/>
          </p:spPr>
        </p:pic>
        <p:sp>
          <p:nvSpPr>
            <p:cNvPr id="82" name="ZoneTexte 81"/>
            <p:cNvSpPr txBox="1"/>
            <p:nvPr/>
          </p:nvSpPr>
          <p:spPr>
            <a:xfrm>
              <a:off x="6516216" y="538424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Cycling</a:t>
              </a:r>
              <a:endParaRPr lang="fr-FR" sz="1200" dirty="0"/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4427984" y="1700808"/>
            <a:ext cx="1152128" cy="936104"/>
            <a:chOff x="4139952" y="1700808"/>
            <a:chExt cx="1152128" cy="936104"/>
          </a:xfrm>
        </p:grpSpPr>
        <p:pic>
          <p:nvPicPr>
            <p:cNvPr id="20513" name="Picture 33" descr="D:\Utilisateurs\m110708\Documents\SD\EMG 15\Com\Picto\Pictos seuls\Beach Volley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4283968" y="1700808"/>
              <a:ext cx="814388" cy="731837"/>
            </a:xfrm>
            <a:prstGeom prst="rect">
              <a:avLst/>
            </a:prstGeom>
            <a:noFill/>
          </p:spPr>
        </p:pic>
        <p:sp>
          <p:nvSpPr>
            <p:cNvPr id="92" name="ZoneTexte 91"/>
            <p:cNvSpPr txBox="1"/>
            <p:nvPr/>
          </p:nvSpPr>
          <p:spPr>
            <a:xfrm>
              <a:off x="4139952" y="2359913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Beach Volley</a:t>
              </a:r>
              <a:endParaRPr lang="fr-FR" sz="12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D:\Utilisateurs\m110708\Documents\SD\EMG 15\Com\Supports présentation\fond de page EMG bl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1835696" y="476672"/>
            <a:ext cx="5832648" cy="720080"/>
          </a:xfrm>
          <a:prstGeom prst="roundRect">
            <a:avLst/>
          </a:prstGeom>
          <a:solidFill>
            <a:srgbClr val="36A9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ACD15"/>
                </a:solidFill>
              </a:rPr>
              <a:t>SPORTS PROGRAM</a:t>
            </a:r>
            <a:endParaRPr lang="fr-FR" sz="3200" dirty="0">
              <a:solidFill>
                <a:srgbClr val="FACD15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2687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II. MORE THAN 40 VENUES…</a:t>
            </a:r>
          </a:p>
        </p:txBody>
      </p:sp>
      <p:pic>
        <p:nvPicPr>
          <p:cNvPr id="21506" name="Picture 2" descr="PSC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276872"/>
            <a:ext cx="21602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JeanBoui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996" y="2276872"/>
            <a:ext cx="21821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mplexeSportifLaLauvet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282547"/>
            <a:ext cx="2160240" cy="143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" name="Connecteur droit 93"/>
          <p:cNvCxnSpPr/>
          <p:nvPr/>
        </p:nvCxnSpPr>
        <p:spPr>
          <a:xfrm>
            <a:off x="4716016" y="299695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Picture 6" descr="Combe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293096"/>
            <a:ext cx="224143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bask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232248" cy="149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ZoneTexte 110"/>
          <p:cNvSpPr txBox="1"/>
          <p:nvPr/>
        </p:nvSpPr>
        <p:spPr>
          <a:xfrm>
            <a:off x="107504" y="1999873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Charles Ehrmann Sports </a:t>
            </a:r>
            <a:r>
              <a:rPr lang="fr-FR" sz="1200" b="1" i="1" dirty="0" err="1" smtClean="0"/>
              <a:t>Complex</a:t>
            </a:r>
            <a:r>
              <a:rPr lang="fr-FR" sz="1200" b="1" i="1" dirty="0" smtClean="0"/>
              <a:t> - </a:t>
            </a:r>
            <a:r>
              <a:rPr lang="fr-FR" sz="1200" b="1" i="1" dirty="0" err="1" smtClean="0"/>
              <a:t>Athletics</a:t>
            </a:r>
            <a:r>
              <a:rPr lang="fr-FR" sz="1200" b="1" i="1" dirty="0" smtClean="0"/>
              <a:t> </a:t>
            </a:r>
            <a:endParaRPr lang="fr-FR" sz="1200" b="1" i="1" dirty="0"/>
          </a:p>
        </p:txBody>
      </p:sp>
      <p:sp>
        <p:nvSpPr>
          <p:cNvPr id="112" name="ZoneTexte 111"/>
          <p:cNvSpPr txBox="1"/>
          <p:nvPr/>
        </p:nvSpPr>
        <p:spPr>
          <a:xfrm>
            <a:off x="2987824" y="1988840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 Jean Bouin </a:t>
            </a:r>
            <a:r>
              <a:rPr lang="fr-FR" sz="1200" b="1" i="1" dirty="0" err="1" smtClean="0"/>
              <a:t>Swimming</a:t>
            </a:r>
            <a:r>
              <a:rPr lang="fr-FR" sz="1200" b="1" i="1" dirty="0" smtClean="0"/>
              <a:t> Pool - </a:t>
            </a:r>
            <a:r>
              <a:rPr lang="fr-FR" sz="1200" b="1" i="1" dirty="0" err="1" smtClean="0"/>
              <a:t>Swimming</a:t>
            </a:r>
            <a:r>
              <a:rPr lang="fr-FR" sz="1200" b="1" i="1" dirty="0" smtClean="0"/>
              <a:t> </a:t>
            </a:r>
            <a:endParaRPr lang="fr-FR" sz="1200" b="1" i="1" dirty="0"/>
          </a:p>
        </p:txBody>
      </p:sp>
      <p:sp>
        <p:nvSpPr>
          <p:cNvPr id="113" name="ZoneTexte 112"/>
          <p:cNvSpPr txBox="1"/>
          <p:nvPr/>
        </p:nvSpPr>
        <p:spPr>
          <a:xfrm>
            <a:off x="5868144" y="1999873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/>
              <a:t>L</a:t>
            </a:r>
            <a:r>
              <a:rPr lang="fr-FR" sz="1200" b="1" i="1" dirty="0" smtClean="0"/>
              <a:t>a Lauvette </a:t>
            </a:r>
            <a:r>
              <a:rPr lang="fr-FR" sz="1200" b="1" i="1" dirty="0" err="1" smtClean="0"/>
              <a:t>Complex</a:t>
            </a:r>
            <a:r>
              <a:rPr lang="fr-FR" sz="1200" b="1" i="1" dirty="0" smtClean="0"/>
              <a:t> – Football, Beach Volley </a:t>
            </a:r>
            <a:endParaRPr lang="fr-FR" sz="1200" b="1" i="1" dirty="0"/>
          </a:p>
        </p:txBody>
      </p:sp>
      <p:sp>
        <p:nvSpPr>
          <p:cNvPr id="114" name="ZoneTexte 113"/>
          <p:cNvSpPr txBox="1"/>
          <p:nvPr/>
        </p:nvSpPr>
        <p:spPr>
          <a:xfrm>
            <a:off x="5868144" y="581629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err="1" smtClean="0"/>
              <a:t>Leyrit</a:t>
            </a:r>
            <a:r>
              <a:rPr lang="fr-FR" sz="1200" b="1" i="1" dirty="0" smtClean="0"/>
              <a:t> Gym – Basket-ball </a:t>
            </a:r>
            <a:endParaRPr lang="fr-FR" sz="1200" b="1" i="1" dirty="0"/>
          </a:p>
        </p:txBody>
      </p:sp>
      <p:grpSp>
        <p:nvGrpSpPr>
          <p:cNvPr id="121" name="Groupe 120"/>
          <p:cNvGrpSpPr/>
          <p:nvPr/>
        </p:nvGrpSpPr>
        <p:grpSpPr>
          <a:xfrm>
            <a:off x="107504" y="4288640"/>
            <a:ext cx="3096344" cy="1721615"/>
            <a:chOff x="107504" y="4288640"/>
            <a:chExt cx="3096344" cy="1721615"/>
          </a:xfrm>
        </p:grpSpPr>
        <p:pic>
          <p:nvPicPr>
            <p:cNvPr id="21509" name="Picture 5" descr="Arbora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552" y="4288640"/>
              <a:ext cx="2160240" cy="144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ZoneTexte 114"/>
            <p:cNvSpPr txBox="1"/>
            <p:nvPr/>
          </p:nvSpPr>
          <p:spPr>
            <a:xfrm>
              <a:off x="107504" y="5733256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i="1" dirty="0" smtClean="0"/>
                <a:t>Arboras Sports </a:t>
              </a:r>
              <a:r>
                <a:rPr lang="fr-FR" sz="1200" b="1" i="1" dirty="0" err="1" smtClean="0"/>
                <a:t>Complex</a:t>
              </a:r>
              <a:r>
                <a:rPr lang="fr-FR" sz="1200" b="1" i="1" dirty="0" smtClean="0"/>
                <a:t> - Rugby</a:t>
              </a:r>
              <a:endParaRPr lang="fr-FR" sz="1200" b="1" i="1" dirty="0"/>
            </a:p>
          </p:txBody>
        </p:sp>
      </p:grpSp>
      <p:sp>
        <p:nvSpPr>
          <p:cNvPr id="116" name="ZoneTexte 115"/>
          <p:cNvSpPr txBox="1"/>
          <p:nvPr/>
        </p:nvSpPr>
        <p:spPr>
          <a:xfrm>
            <a:off x="3059832" y="573325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Tennis Club Les Combes - Tennis </a:t>
            </a:r>
            <a:endParaRPr lang="fr-FR" sz="12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Utilisateurs\m110708\Documents\SD\EMG 15\Com\Supports présentation\fond de page EMG ble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1835696" y="476672"/>
            <a:ext cx="5832648" cy="720080"/>
          </a:xfrm>
          <a:prstGeom prst="roundRect">
            <a:avLst/>
          </a:prstGeom>
          <a:solidFill>
            <a:srgbClr val="36A9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ACD15"/>
                </a:solidFill>
              </a:rPr>
              <a:t>SPORTS PROGRAM</a:t>
            </a:r>
            <a:endParaRPr lang="fr-FR" sz="3200" dirty="0">
              <a:solidFill>
                <a:srgbClr val="FACD15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2687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II. MORE THAN 40 VENUES…</a:t>
            </a:r>
          </a:p>
        </p:txBody>
      </p:sp>
      <p:pic>
        <p:nvPicPr>
          <p:cNvPr id="21512" name="Picture 8" descr="boulodrome bernard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84" y="4365104"/>
            <a:ext cx="21542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326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013176"/>
            <a:ext cx="245703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Hand F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204864"/>
            <a:ext cx="216641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base nautique (1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204864"/>
            <a:ext cx="2160240" cy="144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755576" y="1927865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 Charles Ehrmann Sports Hall- Handball, </a:t>
            </a:r>
            <a:r>
              <a:rPr lang="fr-FR" sz="1200" b="1" i="1" dirty="0" err="1" smtClean="0"/>
              <a:t>Fencing</a:t>
            </a:r>
            <a:endParaRPr lang="fr-FR" sz="1200" b="1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211960" y="1916832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Nice </a:t>
            </a:r>
            <a:r>
              <a:rPr lang="fr-FR" sz="1200" b="1" i="1" dirty="0" err="1" smtClean="0"/>
              <a:t>Nautical</a:t>
            </a:r>
            <a:r>
              <a:rPr lang="fr-FR" sz="1200" b="1" i="1" dirty="0" smtClean="0"/>
              <a:t> Base – </a:t>
            </a:r>
            <a:r>
              <a:rPr lang="fr-FR" sz="1200" b="1" i="1" dirty="0" err="1" smtClean="0"/>
              <a:t>Sailing</a:t>
            </a:r>
            <a:r>
              <a:rPr lang="fr-FR" sz="1200" b="1" i="1" dirty="0" smtClean="0"/>
              <a:t>, Rowing, Kayak, </a:t>
            </a:r>
            <a:r>
              <a:rPr lang="fr-FR" sz="1200" b="1" i="1" dirty="0" err="1" smtClean="0"/>
              <a:t>Orienteering</a:t>
            </a:r>
            <a:endParaRPr lang="fr-FR" sz="1200" b="1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-612576" y="5805264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Henri Bernard Boulodrome – Petanque</a:t>
            </a:r>
            <a:endParaRPr lang="fr-FR" sz="1200" b="1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555776" y="43651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La Promenade des Anglais – </a:t>
            </a:r>
            <a:r>
              <a:rPr lang="fr-FR" sz="1200" b="1" i="1" dirty="0" err="1" smtClean="0"/>
              <a:t>Athletics</a:t>
            </a:r>
            <a:r>
              <a:rPr lang="fr-FR" sz="1200" b="1" i="1" dirty="0" smtClean="0"/>
              <a:t> (non stadia events), </a:t>
            </a:r>
            <a:r>
              <a:rPr lang="fr-FR" sz="1200" b="1" i="1" dirty="0" err="1"/>
              <a:t>C</a:t>
            </a:r>
            <a:r>
              <a:rPr lang="fr-FR" sz="1200" b="1" i="1" dirty="0" err="1" smtClean="0"/>
              <a:t>ycling</a:t>
            </a:r>
            <a:r>
              <a:rPr lang="fr-FR" sz="1200" b="1" i="1" dirty="0" smtClean="0"/>
              <a:t>, Triathlon, </a:t>
            </a:r>
            <a:r>
              <a:rPr lang="fr-FR" sz="1200" b="1" i="1" dirty="0" err="1" smtClean="0"/>
              <a:t>Swimming</a:t>
            </a:r>
            <a:r>
              <a:rPr lang="fr-FR" sz="1200" b="1" i="1" dirty="0" smtClean="0"/>
              <a:t> (Open Water)</a:t>
            </a:r>
            <a:endParaRPr lang="fr-FR" sz="1200" b="1" i="1" dirty="0"/>
          </a:p>
        </p:txBody>
      </p:sp>
      <p:pic>
        <p:nvPicPr>
          <p:cNvPr id="15" name="Picture 9" descr="beach volley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005064"/>
            <a:ext cx="2160240" cy="14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004048" y="3717032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Les Ponchettes Beach – Beach Volley</a:t>
            </a:r>
            <a:endParaRPr lang="fr-FR" sz="12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Utilisateurs\m110708\Documents\SD\EMG 15\Com\Supports présentation\fond de page EMG bl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pic>
        <p:nvPicPr>
          <p:cNvPr id="1026" name="Picture 2" descr="F:\Ville de Nice\Evénementiel\European Masters Games 2015\Photos vidéos\Nice Baie des An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188640"/>
            <a:ext cx="8604448" cy="4939756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323528" y="3356993"/>
            <a:ext cx="7488832" cy="33843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3600" b="1" i="1" dirty="0" smtClean="0"/>
          </a:p>
          <a:p>
            <a:pPr algn="ctr"/>
            <a:endParaRPr lang="fr-FR" sz="36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 smtClean="0"/>
          </a:p>
          <a:p>
            <a:pPr algn="ctr"/>
            <a:r>
              <a:rPr lang="fr-FR" sz="2800" b="1" i="1" dirty="0" err="1" smtClean="0">
                <a:solidFill>
                  <a:srgbClr val="36A9E1"/>
                </a:solidFill>
              </a:rPr>
              <a:t>We</a:t>
            </a:r>
            <a:r>
              <a:rPr lang="fr-FR" sz="2800" b="1" i="1" dirty="0" smtClean="0">
                <a:solidFill>
                  <a:srgbClr val="36A9E1"/>
                </a:solidFill>
              </a:rPr>
              <a:t> are </a:t>
            </a:r>
            <a:r>
              <a:rPr lang="fr-FR" sz="2800" b="1" i="1" dirty="0" err="1" smtClean="0">
                <a:solidFill>
                  <a:srgbClr val="36A9E1"/>
                </a:solidFill>
              </a:rPr>
              <a:t>really</a:t>
            </a:r>
            <a:r>
              <a:rPr lang="fr-FR" sz="2800" b="1" i="1" dirty="0" smtClean="0">
                <a:solidFill>
                  <a:srgbClr val="36A9E1"/>
                </a:solidFill>
              </a:rPr>
              <a:t> </a:t>
            </a:r>
            <a:r>
              <a:rPr lang="fr-FR" sz="2800" b="1" i="1" dirty="0" err="1" smtClean="0">
                <a:solidFill>
                  <a:srgbClr val="36A9E1"/>
                </a:solidFill>
              </a:rPr>
              <a:t>looking</a:t>
            </a:r>
            <a:r>
              <a:rPr lang="fr-FR" sz="2800" b="1" i="1" dirty="0" smtClean="0">
                <a:solidFill>
                  <a:srgbClr val="36A9E1"/>
                </a:solidFill>
              </a:rPr>
              <a:t> </a:t>
            </a:r>
            <a:r>
              <a:rPr lang="fr-FR" sz="2800" b="1" i="1" dirty="0" err="1" smtClean="0">
                <a:solidFill>
                  <a:srgbClr val="36A9E1"/>
                </a:solidFill>
              </a:rPr>
              <a:t>forward</a:t>
            </a:r>
            <a:r>
              <a:rPr lang="fr-FR" sz="2800" b="1" i="1" dirty="0" smtClean="0">
                <a:solidFill>
                  <a:srgbClr val="36A9E1"/>
                </a:solidFill>
              </a:rPr>
              <a:t> to </a:t>
            </a:r>
            <a:r>
              <a:rPr lang="fr-FR" sz="2800" b="1" i="1" dirty="0" err="1" smtClean="0">
                <a:solidFill>
                  <a:srgbClr val="36A9E1"/>
                </a:solidFill>
              </a:rPr>
              <a:t>seeing</a:t>
            </a:r>
            <a:r>
              <a:rPr lang="fr-FR" sz="2800" b="1" i="1" dirty="0" smtClean="0">
                <a:solidFill>
                  <a:srgbClr val="36A9E1"/>
                </a:solidFill>
              </a:rPr>
              <a:t> </a:t>
            </a:r>
            <a:r>
              <a:rPr lang="fr-FR" sz="2800" b="1" i="1" dirty="0" err="1" smtClean="0">
                <a:solidFill>
                  <a:srgbClr val="36A9E1"/>
                </a:solidFill>
              </a:rPr>
              <a:t>you</a:t>
            </a:r>
            <a:r>
              <a:rPr lang="fr-FR" sz="2800" b="1" i="1" dirty="0" smtClean="0">
                <a:solidFill>
                  <a:srgbClr val="36A9E1"/>
                </a:solidFill>
              </a:rPr>
              <a:t> in Nice in 2015…</a:t>
            </a:r>
            <a:endParaRPr lang="fr-FR" sz="2800" b="1" i="1" dirty="0">
              <a:solidFill>
                <a:srgbClr val="36A9E1"/>
              </a:solidFill>
            </a:endParaRPr>
          </a:p>
          <a:p>
            <a:pPr algn="ctr"/>
            <a:endParaRPr lang="fr-FR" sz="2800" b="1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tilisateurs\m110708\Documents\SD\EMG 15\Com\Supports présentation\fond de page EMG ble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1835696" y="476672"/>
            <a:ext cx="5832648" cy="1944216"/>
          </a:xfrm>
          <a:prstGeom prst="roundRect">
            <a:avLst/>
          </a:prstGeom>
          <a:solidFill>
            <a:srgbClr val="36A9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ACD15"/>
                </a:solidFill>
              </a:rPr>
              <a:t>EUROPEAN MASTERS GAMES</a:t>
            </a:r>
          </a:p>
          <a:p>
            <a:pPr algn="ctr"/>
            <a:r>
              <a:rPr lang="fr-FR" sz="3200" dirty="0" smtClean="0">
                <a:solidFill>
                  <a:srgbClr val="FACD15"/>
                </a:solidFill>
              </a:rPr>
              <a:t>NICE 2015</a:t>
            </a:r>
            <a:endParaRPr lang="fr-FR" sz="3200" dirty="0">
              <a:solidFill>
                <a:srgbClr val="FACD1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1844824"/>
            <a:ext cx="74888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b="1" i="1" dirty="0" smtClean="0"/>
          </a:p>
          <a:p>
            <a:pPr algn="ctr"/>
            <a:endParaRPr lang="fr-FR" sz="3600" b="1" i="1" dirty="0"/>
          </a:p>
          <a:p>
            <a:pPr algn="ctr"/>
            <a:r>
              <a:rPr lang="fr-FR" sz="3600" b="1" i="1" dirty="0" smtClean="0"/>
              <a:t>GLOBAL ORGANIZATION PROGRESS REPORT</a:t>
            </a:r>
          </a:p>
          <a:p>
            <a:pPr algn="ctr"/>
            <a:endParaRPr lang="fr-FR" sz="28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/>
          </a:p>
          <a:p>
            <a:pPr algn="ctr"/>
            <a:r>
              <a:rPr lang="fr-FR" sz="2400" b="1" i="1" dirty="0" smtClean="0"/>
              <a:t>IMGA General </a:t>
            </a:r>
            <a:r>
              <a:rPr lang="fr-FR" sz="2400" b="1" i="1" dirty="0" err="1" smtClean="0"/>
              <a:t>Assembly</a:t>
            </a:r>
            <a:r>
              <a:rPr lang="fr-FR" sz="2400" b="1" i="1" dirty="0" smtClean="0"/>
              <a:t> – 7th April 2014</a:t>
            </a:r>
          </a:p>
          <a:p>
            <a:pPr algn="ctr"/>
            <a:r>
              <a:rPr lang="fr-FR" sz="2400" b="1" i="1" dirty="0" smtClean="0"/>
              <a:t>Antalya-</a:t>
            </a:r>
            <a:r>
              <a:rPr lang="fr-FR" sz="2400" b="1" i="1" dirty="0" err="1" smtClean="0"/>
              <a:t>Belek</a:t>
            </a:r>
            <a:endParaRPr lang="fr-FR" sz="24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tilisateurs\m110708\Documents\SD\EMG 15\Com\Supports présentation\fond de page EMG ble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>
            <a:off x="827584" y="1988840"/>
            <a:ext cx="7776864" cy="2592288"/>
          </a:xfrm>
          <a:prstGeom prst="roundRect">
            <a:avLst/>
          </a:prstGeom>
          <a:solidFill>
            <a:srgbClr val="36A9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rgbClr val="FACD15"/>
                </a:solidFill>
              </a:rPr>
              <a:t>MARKETING PLAN</a:t>
            </a:r>
            <a:endParaRPr lang="fr-FR" sz="5400" dirty="0">
              <a:solidFill>
                <a:srgbClr val="FACD1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tilisateurs\m110708\Documents\SD\EMG 15\Com\Supports présentation\fond de page EMG ble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1835696" y="476672"/>
            <a:ext cx="5832648" cy="720080"/>
          </a:xfrm>
          <a:prstGeom prst="roundRect">
            <a:avLst/>
          </a:prstGeom>
          <a:solidFill>
            <a:srgbClr val="36A9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ACD15"/>
                </a:solidFill>
              </a:rPr>
              <a:t>MARKETING PLAN</a:t>
            </a:r>
            <a:endParaRPr lang="fr-FR" sz="3200" dirty="0">
              <a:solidFill>
                <a:srgbClr val="FACD1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321297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916832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I. THE PARTICIPANTS: AN AMBITIOUS AIM OF 10.000 ATHLETES</a:t>
            </a:r>
            <a:endParaRPr kumimoji="0" lang="fr-FR" sz="20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romanUcPeriod"/>
              <a:tabLst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Tools:  </a:t>
            </a: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IMGA’s data base and others (i.e.: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national federations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works councils)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Tools: creation of an all-included package</a:t>
            </a: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Planning:</a:t>
            </a: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“push” e-mailing campaign</a:t>
            </a:r>
            <a:endParaRPr kumimoji="0" lang="fr-FR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Planning of presences on highly-targeted events (i.e.: world masters championships,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Road show”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Indirect sales through Tour Operators on each area or specific field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Strategy of decreasing availability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Legacy: demonstration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Nice’s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expertise on world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sports events organization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Utilisateurs\m110708\Documents\SD\EMG 15\Com\Supports présentation\fond de page EMG ble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1835696" y="476672"/>
            <a:ext cx="5832648" cy="720080"/>
          </a:xfrm>
          <a:prstGeom prst="roundRect">
            <a:avLst/>
          </a:prstGeom>
          <a:solidFill>
            <a:srgbClr val="36A9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ACD15"/>
                </a:solidFill>
              </a:rPr>
              <a:t>MARKETING PLAN</a:t>
            </a:r>
            <a:endParaRPr lang="fr-FR" sz="3200" dirty="0">
              <a:solidFill>
                <a:srgbClr val="FACD1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321297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87156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II. THE REGIONAL AND LOCAL INVOLVEMENT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 main aims:</a:t>
            </a: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Political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involvement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including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cultural,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educative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health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policies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Economical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involvement</a:t>
            </a: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baseline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Massive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support of the population (</a:t>
            </a:r>
            <a:r>
              <a:rPr lang="en-US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recruitement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of more than 1000 volunteers)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Tools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Communication through the city of </a:t>
            </a:r>
            <a:r>
              <a:rPr lang="en-US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Nice’s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network (planning of presences; free media and others)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Local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events (slogan contests, mascot, massive participation events: non stadia races, Iron-man, </a:t>
            </a:r>
            <a:r>
              <a:rPr lang="en-US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Nice’s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arnaval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,…)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baseline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Creation of teams within the city of Nice (15 000 employees), works councils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HR plan within the city of Nice for internal skills development and participation (volunteers).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Legacy: all pushing for Nice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tilisateurs\m110708\Documents\SD\EMG 15\Com\Supports présentation\fond de page EMG ble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1835696" y="476672"/>
            <a:ext cx="5832648" cy="720080"/>
          </a:xfrm>
          <a:prstGeom prst="roundRect">
            <a:avLst/>
          </a:prstGeom>
          <a:solidFill>
            <a:srgbClr val="36A9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ACD15"/>
                </a:solidFill>
              </a:rPr>
              <a:t>MARKETING PLAN</a:t>
            </a:r>
            <a:endParaRPr lang="fr-FR" sz="3200" dirty="0">
              <a:solidFill>
                <a:srgbClr val="FACD1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321297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772816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III. NICE’S RENOWN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 main aims:</a:t>
            </a: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Rallying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involvement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national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level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International lobbying</a:t>
            </a:r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Tools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Media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Communication campaign</a:t>
            </a:r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400" baseline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Ambassadors program ( to date: 15 athletes or former athletes aggregating dozens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of Olympic, World and European titles or medals… List of names will be communicated soon…)</a:t>
            </a:r>
            <a:endParaRPr lang="en-US" sz="1400" baseline="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602128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Legacy: an outstanding city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tilisateurs\m110708\Documents\SD\EMG 15\Com\Supports présentation\fond de page EMG ble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1835696" y="476672"/>
            <a:ext cx="5832648" cy="720080"/>
          </a:xfrm>
          <a:prstGeom prst="roundRect">
            <a:avLst/>
          </a:prstGeom>
          <a:solidFill>
            <a:srgbClr val="36A9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ACD15"/>
                </a:solidFill>
              </a:rPr>
              <a:t>MARKETING PLAN</a:t>
            </a:r>
            <a:endParaRPr lang="fr-FR" sz="3200" dirty="0">
              <a:solidFill>
                <a:srgbClr val="FACD1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321297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377062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IV. </a:t>
            </a:r>
            <a:r>
              <a:rPr lang="fr-FR" sz="2000" b="1" i="1" u="sng" smtClean="0">
                <a:latin typeface="Arial" pitchFamily="34" charset="0"/>
                <a:ea typeface="Calibri" pitchFamily="34" charset="0"/>
                <a:cs typeface="Arial" pitchFamily="34" charset="0"/>
              </a:rPr>
              <a:t>PARTNERS RECRUITMENT </a:t>
            </a:r>
            <a:r>
              <a:rPr lang="fr-FR" sz="2000" b="1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AND MERCHANDISING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 main aims:</a:t>
            </a: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Private and public </a:t>
            </a:r>
            <a:r>
              <a:rPr lang="fr-FR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partners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Providers and sponsorships</a:t>
            </a:r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080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Tools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Partners brochure and prospecting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Hospitality and observers’ programs</a:t>
            </a:r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400" baseline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Village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Merchandising: incomes (goodies) and advertising tools</a:t>
            </a:r>
            <a:endParaRPr lang="en-US" sz="1400" baseline="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494116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Legacy: 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secure budget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tilisateurs\m110708\Documents\SD\EMG 15\Com\Supports présentation\fond de page EMG ble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>
            <a:off x="827584" y="1988840"/>
            <a:ext cx="7776864" cy="2592288"/>
          </a:xfrm>
          <a:prstGeom prst="roundRect">
            <a:avLst/>
          </a:prstGeom>
          <a:solidFill>
            <a:srgbClr val="36A9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rgbClr val="FACD15"/>
                </a:solidFill>
              </a:rPr>
              <a:t>WEBSITE &amp;                SOCIAL NETWORKS</a:t>
            </a:r>
            <a:endParaRPr lang="fr-FR" sz="5400" dirty="0">
              <a:solidFill>
                <a:srgbClr val="FACD1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tilisateurs\m110708\Documents\SD\EMG 15\Com\Supports présentation\fond de page EMG ble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1835696" y="476672"/>
            <a:ext cx="5832648" cy="720080"/>
          </a:xfrm>
          <a:prstGeom prst="roundRect">
            <a:avLst/>
          </a:prstGeom>
          <a:solidFill>
            <a:srgbClr val="36A9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ACD15"/>
                </a:solidFill>
              </a:rPr>
              <a:t>WEBSITE &amp; SOCIAL NETWORKS</a:t>
            </a:r>
            <a:endParaRPr lang="fr-FR" sz="3200" dirty="0">
              <a:solidFill>
                <a:srgbClr val="FACD1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321297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/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473751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I. WEBSITE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www.emg-nice2015.fr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aunching date: 15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April 2014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en-US" sz="2000" baseline="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aseline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Opening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of registration: 1</a:t>
            </a:r>
            <a:r>
              <a:rPr lang="en-US" sz="2000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st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October 2014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Languages: French/English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D:\Utilisateurs\m110708\Documents\SD\EMG 15\Com\EMG_accueilwebs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429000"/>
            <a:ext cx="5328592" cy="299733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732240" y="422108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Homepage expected</a:t>
            </a:r>
          </a:p>
          <a:p>
            <a:r>
              <a:rPr lang="fr-FR" sz="1400" i="1" dirty="0" smtClean="0"/>
              <a:t>(fictive sponsors)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598</Words>
  <Application>Microsoft Macintosh PowerPoint</Application>
  <PresentationFormat>On-screen Show (4:3)</PresentationFormat>
  <Paragraphs>157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M110708</dc:creator>
  <cp:lastModifiedBy>Samantha Hayward</cp:lastModifiedBy>
  <cp:revision>419</cp:revision>
  <dcterms:created xsi:type="dcterms:W3CDTF">2014-04-04T10:52:28Z</dcterms:created>
  <dcterms:modified xsi:type="dcterms:W3CDTF">2014-04-07T09:10:02Z</dcterms:modified>
</cp:coreProperties>
</file>