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01" r:id="rId2"/>
    <p:sldId id="292" r:id="rId3"/>
    <p:sldId id="300" r:id="rId4"/>
    <p:sldId id="293" r:id="rId5"/>
    <p:sldId id="294" r:id="rId6"/>
    <p:sldId id="295" r:id="rId7"/>
    <p:sldId id="296" r:id="rId8"/>
    <p:sldId id="298" r:id="rId9"/>
    <p:sldId id="280" r:id="rId10"/>
    <p:sldId id="256" r:id="rId11"/>
    <p:sldId id="258" r:id="rId12"/>
    <p:sldId id="259" r:id="rId13"/>
    <p:sldId id="272" r:id="rId14"/>
    <p:sldId id="278" r:id="rId15"/>
    <p:sldId id="274" r:id="rId16"/>
    <p:sldId id="281" r:id="rId17"/>
    <p:sldId id="299" r:id="rId18"/>
  </p:sldIdLst>
  <p:sldSz cx="9144000" cy="6858000" type="screen4x3"/>
  <p:notesSz cx="6669088" cy="9926638"/>
  <p:defaultTextStyle>
    <a:defPPr>
      <a:defRPr lang="fr-F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E00"/>
    <a:srgbClr val="5389D9"/>
    <a:srgbClr val="3F7CD5"/>
    <a:srgbClr val="2F71D1"/>
    <a:srgbClr val="3565CF"/>
    <a:srgbClr val="4D8AD3"/>
    <a:srgbClr val="3A7DCE"/>
    <a:srgbClr val="2C69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7" autoAdjust="0"/>
    <p:restoredTop sz="94713" autoAdjust="0"/>
  </p:normalViewPr>
  <p:slideViewPr>
    <p:cSldViewPr>
      <p:cViewPr>
        <p:scale>
          <a:sx n="130" d="100"/>
          <a:sy n="130" d="100"/>
        </p:scale>
        <p:origin x="-160" y="1720"/>
      </p:cViewPr>
      <p:guideLst>
        <p:guide orient="horz" pos="2160"/>
        <p:guide pos="2880"/>
      </p:guideLst>
    </p:cSldViewPr>
  </p:slideViewPr>
  <p:outlineViewPr>
    <p:cViewPr>
      <p:scale>
        <a:sx n="33" d="100"/>
        <a:sy n="33" d="100"/>
      </p:scale>
      <p:origin x="0" y="163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70EA46-3564-4D3B-8176-0A7E33A8F7BA}" type="doc">
      <dgm:prSet loTypeId="urn:microsoft.com/office/officeart/2005/8/layout/hierarchy1" loCatId="hierarchy" qsTypeId="urn:microsoft.com/office/officeart/2005/8/quickstyle/simple1" qsCatId="simple" csTypeId="urn:microsoft.com/office/officeart/2005/8/colors/accent1_1" csCatId="accent1" phldr="1"/>
      <dgm:spPr/>
      <dgm:t>
        <a:bodyPr/>
        <a:lstStyle/>
        <a:p>
          <a:endParaRPr lang="fr-FR"/>
        </a:p>
      </dgm:t>
    </dgm:pt>
    <dgm:pt modelId="{ED9F4D9A-24B6-4858-98CE-30762668D66A}">
      <dgm:prSet phldrT="[Texte]" custT="1"/>
      <dgm:spPr/>
      <dgm:t>
        <a:bodyPr/>
        <a:lstStyle/>
        <a:p>
          <a:r>
            <a:rPr lang="en-GB" sz="1600" noProof="0" smtClean="0"/>
            <a:t>MAYOR OF NICE</a:t>
          </a:r>
        </a:p>
        <a:p>
          <a:r>
            <a:rPr lang="en-GB" sz="1600" noProof="0" smtClean="0"/>
            <a:t>EMG NICE 2015 OC President</a:t>
          </a:r>
        </a:p>
        <a:p>
          <a:r>
            <a:rPr lang="en-GB" sz="1600" b="1" noProof="0" smtClean="0"/>
            <a:t>Christian ESTROSI</a:t>
          </a:r>
          <a:endParaRPr lang="en-GB" sz="1600" b="1" noProof="0"/>
        </a:p>
      </dgm:t>
    </dgm:pt>
    <dgm:pt modelId="{1F208895-4FBD-4D52-854A-665498639F4C}" type="parTrans" cxnId="{9FDC6EFC-F1BF-4438-9F8A-1E2F54993B64}">
      <dgm:prSet/>
      <dgm:spPr/>
      <dgm:t>
        <a:bodyPr/>
        <a:lstStyle/>
        <a:p>
          <a:endParaRPr lang="fr-FR"/>
        </a:p>
      </dgm:t>
    </dgm:pt>
    <dgm:pt modelId="{0C51935D-4B01-476C-8E36-3F8A332AC616}" type="sibTrans" cxnId="{9FDC6EFC-F1BF-4438-9F8A-1E2F54993B64}">
      <dgm:prSet/>
      <dgm:spPr/>
      <dgm:t>
        <a:bodyPr/>
        <a:lstStyle/>
        <a:p>
          <a:endParaRPr lang="fr-FR"/>
        </a:p>
      </dgm:t>
    </dgm:pt>
    <dgm:pt modelId="{9105AE3A-A570-41D4-91A0-EE68F9DDE53D}">
      <dgm:prSet phldrT="[Texte]" custT="1"/>
      <dgm:spPr/>
      <dgm:t>
        <a:bodyPr/>
        <a:lstStyle/>
        <a:p>
          <a:r>
            <a:rPr lang="en-GB" sz="1100" b="1" noProof="0" smtClean="0"/>
            <a:t>Administrative Organisation</a:t>
          </a:r>
        </a:p>
        <a:p>
          <a:r>
            <a:rPr lang="en-GB" sz="1100" noProof="0" smtClean="0"/>
            <a:t>Mayor’s advisor in charge of high-performance sports events</a:t>
          </a:r>
        </a:p>
        <a:p>
          <a:r>
            <a:rPr lang="en-GB" sz="1100" b="1" noProof="0" smtClean="0"/>
            <a:t>Joël MIGLIORE</a:t>
          </a:r>
        </a:p>
        <a:p>
          <a:r>
            <a:rPr lang="en-GB" sz="1100" noProof="0" smtClean="0"/>
            <a:t>Sports director</a:t>
          </a:r>
        </a:p>
        <a:p>
          <a:r>
            <a:rPr lang="en-GB" sz="1100" b="1" noProof="0" smtClean="0"/>
            <a:t>Laurent CIUBINI</a:t>
          </a:r>
        </a:p>
        <a:p>
          <a:r>
            <a:rPr lang="en-GB" sz="1100" noProof="0" smtClean="0"/>
            <a:t>EMG 2015 Project manager</a:t>
          </a:r>
        </a:p>
        <a:p>
          <a:r>
            <a:rPr lang="en-GB" sz="1100" b="1" noProof="0" smtClean="0"/>
            <a:t>Schem DOUMA</a:t>
          </a:r>
        </a:p>
      </dgm:t>
    </dgm:pt>
    <dgm:pt modelId="{908AF911-F855-47C7-BC59-B9CED4463BD7}" type="parTrans" cxnId="{A1BC8211-8963-414C-B3C8-0FB79E26E96B}">
      <dgm:prSet/>
      <dgm:spPr/>
      <dgm:t>
        <a:bodyPr/>
        <a:lstStyle/>
        <a:p>
          <a:endParaRPr lang="fr-FR"/>
        </a:p>
      </dgm:t>
    </dgm:pt>
    <dgm:pt modelId="{0C9DDA0C-5635-4587-B33E-F4B75492E30E}" type="sibTrans" cxnId="{A1BC8211-8963-414C-B3C8-0FB79E26E96B}">
      <dgm:prSet/>
      <dgm:spPr/>
      <dgm:t>
        <a:bodyPr/>
        <a:lstStyle/>
        <a:p>
          <a:endParaRPr lang="fr-FR"/>
        </a:p>
      </dgm:t>
    </dgm:pt>
    <dgm:pt modelId="{8A5D7B61-1B1C-43C3-8592-C4750E6C33BA}">
      <dgm:prSet phldrT="[Texte]" custT="1"/>
      <dgm:spPr/>
      <dgm:t>
        <a:bodyPr/>
        <a:lstStyle/>
        <a:p>
          <a:r>
            <a:rPr lang="en-GB" sz="1100" b="1" noProof="0" dirty="0" smtClean="0"/>
            <a:t>Consulting Organ</a:t>
          </a:r>
        </a:p>
        <a:p>
          <a:r>
            <a:rPr lang="en-GB" sz="1100" i="1" noProof="0" dirty="0" smtClean="0"/>
            <a:t>Civil society and other public partners</a:t>
          </a:r>
        </a:p>
        <a:p>
          <a:endParaRPr lang="en-GB" sz="800" noProof="0" dirty="0" smtClean="0"/>
        </a:p>
        <a:p>
          <a:r>
            <a:rPr lang="en-GB" sz="1100" b="1" noProof="0" dirty="0" smtClean="0"/>
            <a:t>Sports movement</a:t>
          </a:r>
        </a:p>
        <a:p>
          <a:r>
            <a:rPr lang="en-GB" sz="1100" noProof="0" dirty="0" smtClean="0"/>
            <a:t>CNOSF, CROS PACA, CDOS 06, local sports associations</a:t>
          </a:r>
        </a:p>
        <a:p>
          <a:r>
            <a:rPr lang="en-GB" sz="1100" b="1" noProof="0" dirty="0" smtClean="0"/>
            <a:t>Universities</a:t>
          </a:r>
        </a:p>
        <a:p>
          <a:r>
            <a:rPr lang="en-GB" sz="1100" noProof="0" dirty="0" smtClean="0"/>
            <a:t>University of Nice Sophia-</a:t>
          </a:r>
          <a:r>
            <a:rPr lang="en-GB" sz="1100" noProof="0" dirty="0" err="1" smtClean="0"/>
            <a:t>Antipolis</a:t>
          </a:r>
          <a:endParaRPr lang="en-GB" sz="1100" noProof="0" dirty="0" smtClean="0"/>
        </a:p>
        <a:p>
          <a:r>
            <a:rPr lang="en-GB" sz="1100" b="1" noProof="0" dirty="0" smtClean="0"/>
            <a:t>Economic partners</a:t>
          </a:r>
        </a:p>
        <a:p>
          <a:r>
            <a:rPr lang="en-GB" sz="1100" noProof="0" dirty="0" smtClean="0"/>
            <a:t>CCI 06, UPE 06</a:t>
          </a:r>
        </a:p>
        <a:p>
          <a:endParaRPr lang="en-GB" sz="800" noProof="0" dirty="0" smtClean="0"/>
        </a:p>
        <a:p>
          <a:r>
            <a:rPr lang="en-GB" sz="1100" b="1" noProof="0" dirty="0" smtClean="0"/>
            <a:t>Medical/Paramedical</a:t>
          </a:r>
        </a:p>
        <a:p>
          <a:r>
            <a:rPr lang="en-GB" sz="1100" noProof="0" dirty="0" smtClean="0"/>
            <a:t>CHU of Nice</a:t>
          </a:r>
        </a:p>
        <a:p>
          <a:r>
            <a:rPr lang="en-GB" sz="1100" b="1" noProof="0" dirty="0" smtClean="0"/>
            <a:t>Other public partners</a:t>
          </a:r>
        </a:p>
        <a:p>
          <a:r>
            <a:rPr lang="en-GB" sz="1100" noProof="0" dirty="0" smtClean="0"/>
            <a:t>Local, regional and national authorities, AAI (AFLD, HAS), ODT</a:t>
          </a:r>
        </a:p>
      </dgm:t>
    </dgm:pt>
    <dgm:pt modelId="{EB2C8C20-7CB1-4971-9012-1913F2AE09BF}" type="parTrans" cxnId="{85870C63-B729-4EBB-A5B3-08D296C28AF2}">
      <dgm:prSet/>
      <dgm:spPr/>
      <dgm:t>
        <a:bodyPr/>
        <a:lstStyle/>
        <a:p>
          <a:endParaRPr lang="fr-FR"/>
        </a:p>
      </dgm:t>
    </dgm:pt>
    <dgm:pt modelId="{94314FA8-1BE8-40B4-AB50-81FDBC1BD283}" type="sibTrans" cxnId="{85870C63-B729-4EBB-A5B3-08D296C28AF2}">
      <dgm:prSet/>
      <dgm:spPr/>
      <dgm:t>
        <a:bodyPr/>
        <a:lstStyle/>
        <a:p>
          <a:endParaRPr lang="fr-FR"/>
        </a:p>
      </dgm:t>
    </dgm:pt>
    <dgm:pt modelId="{3071AF17-8307-4338-BC33-B686DC44FE12}">
      <dgm:prSet phldrT="[Texte]" custT="1"/>
      <dgm:spPr/>
      <dgm:t>
        <a:bodyPr/>
        <a:lstStyle/>
        <a:p>
          <a:pPr algn="ctr"/>
          <a:r>
            <a:rPr lang="en-GB" sz="1100" b="1" noProof="0" dirty="0" smtClean="0"/>
            <a:t>Political organisation</a:t>
          </a:r>
        </a:p>
        <a:p>
          <a:pPr algn="ctr"/>
          <a:r>
            <a:rPr lang="en-GB" sz="1100" i="1" noProof="0" dirty="0" smtClean="0"/>
            <a:t>City representatives</a:t>
          </a:r>
        </a:p>
        <a:p>
          <a:pPr algn="ctr"/>
          <a:r>
            <a:rPr lang="en-GB" sz="1100" noProof="0" dirty="0" smtClean="0"/>
            <a:t>Deputy mayor in charge of Seniors</a:t>
          </a:r>
        </a:p>
        <a:p>
          <a:pPr algn="ctr"/>
          <a:r>
            <a:rPr lang="en-GB" sz="1100" b="1" noProof="0" dirty="0" smtClean="0"/>
            <a:t>Jean-Michel GALY</a:t>
          </a:r>
        </a:p>
        <a:p>
          <a:pPr algn="ctr"/>
          <a:r>
            <a:rPr lang="en-GB" sz="1100" noProof="0" dirty="0" smtClean="0"/>
            <a:t>Deputy mayor in charge of Sports</a:t>
          </a:r>
        </a:p>
        <a:p>
          <a:pPr algn="ctr"/>
          <a:r>
            <a:rPr lang="en-GB" sz="1100" noProof="0" dirty="0" smtClean="0"/>
            <a:t>Deputy mayor in charge of Health</a:t>
          </a:r>
        </a:p>
        <a:p>
          <a:pPr algn="ctr"/>
          <a:r>
            <a:rPr lang="en-GB" sz="1100" noProof="0" dirty="0" smtClean="0"/>
            <a:t>Deputy mayor in charge of Tourism</a:t>
          </a:r>
        </a:p>
        <a:p>
          <a:pPr algn="ctr"/>
          <a:r>
            <a:rPr lang="en-GB" sz="1100" noProof="0" dirty="0" smtClean="0"/>
            <a:t>Deputy mayor in charge of Finances</a:t>
          </a:r>
        </a:p>
      </dgm:t>
    </dgm:pt>
    <dgm:pt modelId="{8DA8B4E2-2078-467B-9876-B702C87E0D13}" type="parTrans" cxnId="{AC3C3028-92D3-4E78-8FFE-793C16B9D4BA}">
      <dgm:prSet/>
      <dgm:spPr/>
      <dgm:t>
        <a:bodyPr/>
        <a:lstStyle/>
        <a:p>
          <a:endParaRPr lang="fr-FR"/>
        </a:p>
      </dgm:t>
    </dgm:pt>
    <dgm:pt modelId="{2F21936E-7FC0-4792-85B5-215DFA9A15C5}" type="sibTrans" cxnId="{AC3C3028-92D3-4E78-8FFE-793C16B9D4BA}">
      <dgm:prSet/>
      <dgm:spPr/>
      <dgm:t>
        <a:bodyPr/>
        <a:lstStyle/>
        <a:p>
          <a:endParaRPr lang="fr-FR"/>
        </a:p>
      </dgm:t>
    </dgm:pt>
    <dgm:pt modelId="{80209E50-0426-4A20-B897-86040C83CC78}" type="pres">
      <dgm:prSet presAssocID="{2C70EA46-3564-4D3B-8176-0A7E33A8F7BA}" presName="hierChild1" presStyleCnt="0">
        <dgm:presLayoutVars>
          <dgm:chPref val="1"/>
          <dgm:dir/>
          <dgm:animOne val="branch"/>
          <dgm:animLvl val="lvl"/>
          <dgm:resizeHandles/>
        </dgm:presLayoutVars>
      </dgm:prSet>
      <dgm:spPr/>
      <dgm:t>
        <a:bodyPr/>
        <a:lstStyle/>
        <a:p>
          <a:endParaRPr lang="fr-FR"/>
        </a:p>
      </dgm:t>
    </dgm:pt>
    <dgm:pt modelId="{A95F9EA7-A09E-4064-99E3-72E790896849}" type="pres">
      <dgm:prSet presAssocID="{ED9F4D9A-24B6-4858-98CE-30762668D66A}" presName="hierRoot1" presStyleCnt="0"/>
      <dgm:spPr/>
      <dgm:t>
        <a:bodyPr/>
        <a:lstStyle/>
        <a:p>
          <a:endParaRPr lang="fr-FR"/>
        </a:p>
      </dgm:t>
    </dgm:pt>
    <dgm:pt modelId="{9C6C6EBF-795F-42A5-A3F7-9083B5F9D906}" type="pres">
      <dgm:prSet presAssocID="{ED9F4D9A-24B6-4858-98CE-30762668D66A}" presName="composite" presStyleCnt="0"/>
      <dgm:spPr/>
      <dgm:t>
        <a:bodyPr/>
        <a:lstStyle/>
        <a:p>
          <a:endParaRPr lang="fr-FR"/>
        </a:p>
      </dgm:t>
    </dgm:pt>
    <dgm:pt modelId="{A4E753FB-156F-47BE-A4E1-A2587B54C895}" type="pres">
      <dgm:prSet presAssocID="{ED9F4D9A-24B6-4858-98CE-30762668D66A}" presName="background" presStyleLbl="node0" presStyleIdx="0" presStyleCnt="1"/>
      <dgm:spPr/>
      <dgm:t>
        <a:bodyPr/>
        <a:lstStyle/>
        <a:p>
          <a:endParaRPr lang="fr-FR"/>
        </a:p>
      </dgm:t>
    </dgm:pt>
    <dgm:pt modelId="{0E3D0081-39D2-4948-8BC9-1794C5355F20}" type="pres">
      <dgm:prSet presAssocID="{ED9F4D9A-24B6-4858-98CE-30762668D66A}" presName="text" presStyleLbl="fgAcc0" presStyleIdx="0" presStyleCnt="1" custScaleX="201196" custScaleY="122791">
        <dgm:presLayoutVars>
          <dgm:chPref val="3"/>
        </dgm:presLayoutVars>
      </dgm:prSet>
      <dgm:spPr/>
      <dgm:t>
        <a:bodyPr/>
        <a:lstStyle/>
        <a:p>
          <a:endParaRPr lang="fr-FR"/>
        </a:p>
      </dgm:t>
    </dgm:pt>
    <dgm:pt modelId="{63EF7586-897C-4A60-8480-10F177173421}" type="pres">
      <dgm:prSet presAssocID="{ED9F4D9A-24B6-4858-98CE-30762668D66A}" presName="hierChild2" presStyleCnt="0"/>
      <dgm:spPr/>
      <dgm:t>
        <a:bodyPr/>
        <a:lstStyle/>
        <a:p>
          <a:endParaRPr lang="fr-FR"/>
        </a:p>
      </dgm:t>
    </dgm:pt>
    <dgm:pt modelId="{AE5D68DD-AC9E-4FA2-AC87-AC6806BBE51C}" type="pres">
      <dgm:prSet presAssocID="{908AF911-F855-47C7-BC59-B9CED4463BD7}" presName="Name10" presStyleLbl="parChTrans1D2" presStyleIdx="0" presStyleCnt="3"/>
      <dgm:spPr/>
      <dgm:t>
        <a:bodyPr/>
        <a:lstStyle/>
        <a:p>
          <a:endParaRPr lang="fr-FR"/>
        </a:p>
      </dgm:t>
    </dgm:pt>
    <dgm:pt modelId="{615CA08D-7F40-48F7-89F1-5570523AF8AC}" type="pres">
      <dgm:prSet presAssocID="{9105AE3A-A570-41D4-91A0-EE68F9DDE53D}" presName="hierRoot2" presStyleCnt="0"/>
      <dgm:spPr/>
      <dgm:t>
        <a:bodyPr/>
        <a:lstStyle/>
        <a:p>
          <a:endParaRPr lang="fr-FR"/>
        </a:p>
      </dgm:t>
    </dgm:pt>
    <dgm:pt modelId="{59851EA2-E7D8-4ED2-997B-395B29C3E750}" type="pres">
      <dgm:prSet presAssocID="{9105AE3A-A570-41D4-91A0-EE68F9DDE53D}" presName="composite2" presStyleCnt="0"/>
      <dgm:spPr/>
      <dgm:t>
        <a:bodyPr/>
        <a:lstStyle/>
        <a:p>
          <a:endParaRPr lang="fr-FR"/>
        </a:p>
      </dgm:t>
    </dgm:pt>
    <dgm:pt modelId="{F0B41667-A0FC-4CC3-94F0-2619263C5C34}" type="pres">
      <dgm:prSet presAssocID="{9105AE3A-A570-41D4-91A0-EE68F9DDE53D}" presName="background2" presStyleLbl="node2" presStyleIdx="0" presStyleCnt="3"/>
      <dgm:spPr/>
      <dgm:t>
        <a:bodyPr/>
        <a:lstStyle/>
        <a:p>
          <a:endParaRPr lang="fr-FR"/>
        </a:p>
      </dgm:t>
    </dgm:pt>
    <dgm:pt modelId="{6BC31E3E-FFA2-4A74-94CA-999F2B09CE63}" type="pres">
      <dgm:prSet presAssocID="{9105AE3A-A570-41D4-91A0-EE68F9DDE53D}" presName="text2" presStyleLbl="fgAcc2" presStyleIdx="0" presStyleCnt="3" custScaleX="163617" custScaleY="201401" custLinFactNeighborX="7271" custLinFactNeighborY="-1780">
        <dgm:presLayoutVars>
          <dgm:chPref val="3"/>
        </dgm:presLayoutVars>
      </dgm:prSet>
      <dgm:spPr/>
      <dgm:t>
        <a:bodyPr/>
        <a:lstStyle/>
        <a:p>
          <a:endParaRPr lang="fr-FR"/>
        </a:p>
      </dgm:t>
    </dgm:pt>
    <dgm:pt modelId="{9D400ADE-9EF2-40BC-9F6A-13F3AA38AE71}" type="pres">
      <dgm:prSet presAssocID="{9105AE3A-A570-41D4-91A0-EE68F9DDE53D}" presName="hierChild3" presStyleCnt="0"/>
      <dgm:spPr/>
      <dgm:t>
        <a:bodyPr/>
        <a:lstStyle/>
        <a:p>
          <a:endParaRPr lang="fr-FR"/>
        </a:p>
      </dgm:t>
    </dgm:pt>
    <dgm:pt modelId="{F333EA60-0B2B-4D37-991B-CD2100AB907B}" type="pres">
      <dgm:prSet presAssocID="{8DA8B4E2-2078-467B-9876-B702C87E0D13}" presName="Name10" presStyleLbl="parChTrans1D2" presStyleIdx="1" presStyleCnt="3"/>
      <dgm:spPr/>
      <dgm:t>
        <a:bodyPr/>
        <a:lstStyle/>
        <a:p>
          <a:endParaRPr lang="fr-FR"/>
        </a:p>
      </dgm:t>
    </dgm:pt>
    <dgm:pt modelId="{0163766C-9420-4934-A3EC-10374B12777F}" type="pres">
      <dgm:prSet presAssocID="{3071AF17-8307-4338-BC33-B686DC44FE12}" presName="hierRoot2" presStyleCnt="0"/>
      <dgm:spPr/>
      <dgm:t>
        <a:bodyPr/>
        <a:lstStyle/>
        <a:p>
          <a:endParaRPr lang="fr-FR"/>
        </a:p>
      </dgm:t>
    </dgm:pt>
    <dgm:pt modelId="{4181B7BB-21AE-471F-8DE1-6A694B8C5B2E}" type="pres">
      <dgm:prSet presAssocID="{3071AF17-8307-4338-BC33-B686DC44FE12}" presName="composite2" presStyleCnt="0"/>
      <dgm:spPr/>
      <dgm:t>
        <a:bodyPr/>
        <a:lstStyle/>
        <a:p>
          <a:endParaRPr lang="fr-FR"/>
        </a:p>
      </dgm:t>
    </dgm:pt>
    <dgm:pt modelId="{75DB4D28-AFF8-4C93-9BC2-E41704861DD3}" type="pres">
      <dgm:prSet presAssocID="{3071AF17-8307-4338-BC33-B686DC44FE12}" presName="background2" presStyleLbl="node2" presStyleIdx="1" presStyleCnt="3"/>
      <dgm:spPr/>
      <dgm:t>
        <a:bodyPr/>
        <a:lstStyle/>
        <a:p>
          <a:endParaRPr lang="fr-FR"/>
        </a:p>
      </dgm:t>
    </dgm:pt>
    <dgm:pt modelId="{FB9FE3D8-DE90-4602-93A3-F439AFC30A74}" type="pres">
      <dgm:prSet presAssocID="{3071AF17-8307-4338-BC33-B686DC44FE12}" presName="text2" presStyleLbl="fgAcc2" presStyleIdx="1" presStyleCnt="3" custScaleX="204784" custScaleY="223308">
        <dgm:presLayoutVars>
          <dgm:chPref val="3"/>
        </dgm:presLayoutVars>
      </dgm:prSet>
      <dgm:spPr/>
      <dgm:t>
        <a:bodyPr/>
        <a:lstStyle/>
        <a:p>
          <a:endParaRPr lang="fr-FR"/>
        </a:p>
      </dgm:t>
    </dgm:pt>
    <dgm:pt modelId="{1F0731BF-AFDE-47D4-AC5F-A90823E9596D}" type="pres">
      <dgm:prSet presAssocID="{3071AF17-8307-4338-BC33-B686DC44FE12}" presName="hierChild3" presStyleCnt="0"/>
      <dgm:spPr/>
      <dgm:t>
        <a:bodyPr/>
        <a:lstStyle/>
        <a:p>
          <a:endParaRPr lang="fr-FR"/>
        </a:p>
      </dgm:t>
    </dgm:pt>
    <dgm:pt modelId="{52920DA3-EDAC-4EAF-9652-5B0AF3EFAFE9}" type="pres">
      <dgm:prSet presAssocID="{EB2C8C20-7CB1-4971-9012-1913F2AE09BF}" presName="Name10" presStyleLbl="parChTrans1D2" presStyleIdx="2" presStyleCnt="3"/>
      <dgm:spPr/>
      <dgm:t>
        <a:bodyPr/>
        <a:lstStyle/>
        <a:p>
          <a:endParaRPr lang="fr-FR"/>
        </a:p>
      </dgm:t>
    </dgm:pt>
    <dgm:pt modelId="{0A5EB9D8-68C3-4456-A7E3-CE6F6D94CE4A}" type="pres">
      <dgm:prSet presAssocID="{8A5D7B61-1B1C-43C3-8592-C4750E6C33BA}" presName="hierRoot2" presStyleCnt="0"/>
      <dgm:spPr/>
      <dgm:t>
        <a:bodyPr/>
        <a:lstStyle/>
        <a:p>
          <a:endParaRPr lang="fr-FR"/>
        </a:p>
      </dgm:t>
    </dgm:pt>
    <dgm:pt modelId="{CDFA8A39-266C-4184-9731-C94B102C7DC0}" type="pres">
      <dgm:prSet presAssocID="{8A5D7B61-1B1C-43C3-8592-C4750E6C33BA}" presName="composite2" presStyleCnt="0"/>
      <dgm:spPr/>
      <dgm:t>
        <a:bodyPr/>
        <a:lstStyle/>
        <a:p>
          <a:endParaRPr lang="fr-FR"/>
        </a:p>
      </dgm:t>
    </dgm:pt>
    <dgm:pt modelId="{7ED65D83-86D7-4AAA-AB81-4CA7CABDFD65}" type="pres">
      <dgm:prSet presAssocID="{8A5D7B61-1B1C-43C3-8592-C4750E6C33BA}" presName="background2" presStyleLbl="node2" presStyleIdx="2" presStyleCnt="3"/>
      <dgm:spPr/>
      <dgm:t>
        <a:bodyPr/>
        <a:lstStyle/>
        <a:p>
          <a:endParaRPr lang="fr-FR"/>
        </a:p>
      </dgm:t>
    </dgm:pt>
    <dgm:pt modelId="{D36FF67E-344B-43A2-8903-6A363A1E76F3}" type="pres">
      <dgm:prSet presAssocID="{8A5D7B61-1B1C-43C3-8592-C4750E6C33BA}" presName="text2" presStyleLbl="fgAcc2" presStyleIdx="2" presStyleCnt="3" custScaleX="211356" custScaleY="362956" custLinFactNeighborX="-2186" custLinFactNeighborY="-1780">
        <dgm:presLayoutVars>
          <dgm:chPref val="3"/>
        </dgm:presLayoutVars>
      </dgm:prSet>
      <dgm:spPr/>
      <dgm:t>
        <a:bodyPr/>
        <a:lstStyle/>
        <a:p>
          <a:endParaRPr lang="fr-FR"/>
        </a:p>
      </dgm:t>
    </dgm:pt>
    <dgm:pt modelId="{68DED7DD-6EFD-437B-A83F-B1BEEDA406F2}" type="pres">
      <dgm:prSet presAssocID="{8A5D7B61-1B1C-43C3-8592-C4750E6C33BA}" presName="hierChild3" presStyleCnt="0"/>
      <dgm:spPr/>
      <dgm:t>
        <a:bodyPr/>
        <a:lstStyle/>
        <a:p>
          <a:endParaRPr lang="fr-FR"/>
        </a:p>
      </dgm:t>
    </dgm:pt>
  </dgm:ptLst>
  <dgm:cxnLst>
    <dgm:cxn modelId="{65ACAC54-6454-4198-A8A6-51660A7D695A}" type="presOf" srcId="{8A5D7B61-1B1C-43C3-8592-C4750E6C33BA}" destId="{D36FF67E-344B-43A2-8903-6A363A1E76F3}" srcOrd="0" destOrd="0" presId="urn:microsoft.com/office/officeart/2005/8/layout/hierarchy1"/>
    <dgm:cxn modelId="{7C11CBDB-89E6-49A7-9DB6-A003E0B68A13}" type="presOf" srcId="{ED9F4D9A-24B6-4858-98CE-30762668D66A}" destId="{0E3D0081-39D2-4948-8BC9-1794C5355F20}" srcOrd="0" destOrd="0" presId="urn:microsoft.com/office/officeart/2005/8/layout/hierarchy1"/>
    <dgm:cxn modelId="{A1BC8211-8963-414C-B3C8-0FB79E26E96B}" srcId="{ED9F4D9A-24B6-4858-98CE-30762668D66A}" destId="{9105AE3A-A570-41D4-91A0-EE68F9DDE53D}" srcOrd="0" destOrd="0" parTransId="{908AF911-F855-47C7-BC59-B9CED4463BD7}" sibTransId="{0C9DDA0C-5635-4587-B33E-F4B75492E30E}"/>
    <dgm:cxn modelId="{77FCFCC1-B389-4C33-ADAF-E0D4E42E96E5}" type="presOf" srcId="{9105AE3A-A570-41D4-91A0-EE68F9DDE53D}" destId="{6BC31E3E-FFA2-4A74-94CA-999F2B09CE63}" srcOrd="0" destOrd="0" presId="urn:microsoft.com/office/officeart/2005/8/layout/hierarchy1"/>
    <dgm:cxn modelId="{08A2C047-093B-4797-B851-226B7CEDB504}" type="presOf" srcId="{EB2C8C20-7CB1-4971-9012-1913F2AE09BF}" destId="{52920DA3-EDAC-4EAF-9652-5B0AF3EFAFE9}" srcOrd="0" destOrd="0" presId="urn:microsoft.com/office/officeart/2005/8/layout/hierarchy1"/>
    <dgm:cxn modelId="{9FDC6EFC-F1BF-4438-9F8A-1E2F54993B64}" srcId="{2C70EA46-3564-4D3B-8176-0A7E33A8F7BA}" destId="{ED9F4D9A-24B6-4858-98CE-30762668D66A}" srcOrd="0" destOrd="0" parTransId="{1F208895-4FBD-4D52-854A-665498639F4C}" sibTransId="{0C51935D-4B01-476C-8E36-3F8A332AC616}"/>
    <dgm:cxn modelId="{AC3C3028-92D3-4E78-8FFE-793C16B9D4BA}" srcId="{ED9F4D9A-24B6-4858-98CE-30762668D66A}" destId="{3071AF17-8307-4338-BC33-B686DC44FE12}" srcOrd="1" destOrd="0" parTransId="{8DA8B4E2-2078-467B-9876-B702C87E0D13}" sibTransId="{2F21936E-7FC0-4792-85B5-215DFA9A15C5}"/>
    <dgm:cxn modelId="{F58A3ED8-8877-4071-83FA-A088E1F45E84}" type="presOf" srcId="{3071AF17-8307-4338-BC33-B686DC44FE12}" destId="{FB9FE3D8-DE90-4602-93A3-F439AFC30A74}" srcOrd="0" destOrd="0" presId="urn:microsoft.com/office/officeart/2005/8/layout/hierarchy1"/>
    <dgm:cxn modelId="{6D31A712-4CEF-408E-A2F3-DB383D00A1B9}" type="presOf" srcId="{2C70EA46-3564-4D3B-8176-0A7E33A8F7BA}" destId="{80209E50-0426-4A20-B897-86040C83CC78}" srcOrd="0" destOrd="0" presId="urn:microsoft.com/office/officeart/2005/8/layout/hierarchy1"/>
    <dgm:cxn modelId="{B777692B-1E1B-42B5-8710-D2DC62AD7C98}" type="presOf" srcId="{8DA8B4E2-2078-467B-9876-B702C87E0D13}" destId="{F333EA60-0B2B-4D37-991B-CD2100AB907B}" srcOrd="0" destOrd="0" presId="urn:microsoft.com/office/officeart/2005/8/layout/hierarchy1"/>
    <dgm:cxn modelId="{85870C63-B729-4EBB-A5B3-08D296C28AF2}" srcId="{ED9F4D9A-24B6-4858-98CE-30762668D66A}" destId="{8A5D7B61-1B1C-43C3-8592-C4750E6C33BA}" srcOrd="2" destOrd="0" parTransId="{EB2C8C20-7CB1-4971-9012-1913F2AE09BF}" sibTransId="{94314FA8-1BE8-40B4-AB50-81FDBC1BD283}"/>
    <dgm:cxn modelId="{CD75BD64-D786-4A16-9BBE-32774C0D31A0}" type="presOf" srcId="{908AF911-F855-47C7-BC59-B9CED4463BD7}" destId="{AE5D68DD-AC9E-4FA2-AC87-AC6806BBE51C}" srcOrd="0" destOrd="0" presId="urn:microsoft.com/office/officeart/2005/8/layout/hierarchy1"/>
    <dgm:cxn modelId="{541C73D2-0681-4D62-BDC6-D88AED0D3EA5}" type="presParOf" srcId="{80209E50-0426-4A20-B897-86040C83CC78}" destId="{A95F9EA7-A09E-4064-99E3-72E790896849}" srcOrd="0" destOrd="0" presId="urn:microsoft.com/office/officeart/2005/8/layout/hierarchy1"/>
    <dgm:cxn modelId="{0253DD1C-3F6C-4E05-888F-3B4025F300F6}" type="presParOf" srcId="{A95F9EA7-A09E-4064-99E3-72E790896849}" destId="{9C6C6EBF-795F-42A5-A3F7-9083B5F9D906}" srcOrd="0" destOrd="0" presId="urn:microsoft.com/office/officeart/2005/8/layout/hierarchy1"/>
    <dgm:cxn modelId="{118EA179-2895-411C-A29D-1B7450A29102}" type="presParOf" srcId="{9C6C6EBF-795F-42A5-A3F7-9083B5F9D906}" destId="{A4E753FB-156F-47BE-A4E1-A2587B54C895}" srcOrd="0" destOrd="0" presId="urn:microsoft.com/office/officeart/2005/8/layout/hierarchy1"/>
    <dgm:cxn modelId="{4303006D-7D69-4EAB-BA22-031028C64282}" type="presParOf" srcId="{9C6C6EBF-795F-42A5-A3F7-9083B5F9D906}" destId="{0E3D0081-39D2-4948-8BC9-1794C5355F20}" srcOrd="1" destOrd="0" presId="urn:microsoft.com/office/officeart/2005/8/layout/hierarchy1"/>
    <dgm:cxn modelId="{41FBA540-72F8-40E5-ADC5-88AA6CA6987D}" type="presParOf" srcId="{A95F9EA7-A09E-4064-99E3-72E790896849}" destId="{63EF7586-897C-4A60-8480-10F177173421}" srcOrd="1" destOrd="0" presId="urn:microsoft.com/office/officeart/2005/8/layout/hierarchy1"/>
    <dgm:cxn modelId="{2868A0E9-C08A-4DD9-AAEF-416A3A7AA9FA}" type="presParOf" srcId="{63EF7586-897C-4A60-8480-10F177173421}" destId="{AE5D68DD-AC9E-4FA2-AC87-AC6806BBE51C}" srcOrd="0" destOrd="0" presId="urn:microsoft.com/office/officeart/2005/8/layout/hierarchy1"/>
    <dgm:cxn modelId="{DFD44A70-D026-4FDA-9F73-8C9AB4CDE23D}" type="presParOf" srcId="{63EF7586-897C-4A60-8480-10F177173421}" destId="{615CA08D-7F40-48F7-89F1-5570523AF8AC}" srcOrd="1" destOrd="0" presId="urn:microsoft.com/office/officeart/2005/8/layout/hierarchy1"/>
    <dgm:cxn modelId="{ECDD3122-09A0-401D-9661-E96F607CA1FD}" type="presParOf" srcId="{615CA08D-7F40-48F7-89F1-5570523AF8AC}" destId="{59851EA2-E7D8-4ED2-997B-395B29C3E750}" srcOrd="0" destOrd="0" presId="urn:microsoft.com/office/officeart/2005/8/layout/hierarchy1"/>
    <dgm:cxn modelId="{D42CCF46-003A-41CD-A950-97DE9C300CCB}" type="presParOf" srcId="{59851EA2-E7D8-4ED2-997B-395B29C3E750}" destId="{F0B41667-A0FC-4CC3-94F0-2619263C5C34}" srcOrd="0" destOrd="0" presId="urn:microsoft.com/office/officeart/2005/8/layout/hierarchy1"/>
    <dgm:cxn modelId="{CDDFFB92-B192-41EF-90E1-62E57C73C59F}" type="presParOf" srcId="{59851EA2-E7D8-4ED2-997B-395B29C3E750}" destId="{6BC31E3E-FFA2-4A74-94CA-999F2B09CE63}" srcOrd="1" destOrd="0" presId="urn:microsoft.com/office/officeart/2005/8/layout/hierarchy1"/>
    <dgm:cxn modelId="{60431559-BE65-43E5-A223-AE7C7552A1D6}" type="presParOf" srcId="{615CA08D-7F40-48F7-89F1-5570523AF8AC}" destId="{9D400ADE-9EF2-40BC-9F6A-13F3AA38AE71}" srcOrd="1" destOrd="0" presId="urn:microsoft.com/office/officeart/2005/8/layout/hierarchy1"/>
    <dgm:cxn modelId="{92602CFA-D5AB-4D67-9A6E-C8B4D8633326}" type="presParOf" srcId="{63EF7586-897C-4A60-8480-10F177173421}" destId="{F333EA60-0B2B-4D37-991B-CD2100AB907B}" srcOrd="2" destOrd="0" presId="urn:microsoft.com/office/officeart/2005/8/layout/hierarchy1"/>
    <dgm:cxn modelId="{99AA7D75-A0E9-4DE8-9678-B255D5D56D78}" type="presParOf" srcId="{63EF7586-897C-4A60-8480-10F177173421}" destId="{0163766C-9420-4934-A3EC-10374B12777F}" srcOrd="3" destOrd="0" presId="urn:microsoft.com/office/officeart/2005/8/layout/hierarchy1"/>
    <dgm:cxn modelId="{55DA2CEF-1CC0-4BF6-B5F0-B4E9E1726660}" type="presParOf" srcId="{0163766C-9420-4934-A3EC-10374B12777F}" destId="{4181B7BB-21AE-471F-8DE1-6A694B8C5B2E}" srcOrd="0" destOrd="0" presId="urn:microsoft.com/office/officeart/2005/8/layout/hierarchy1"/>
    <dgm:cxn modelId="{76DE0D19-3074-4B46-B8CC-523CE98A7AF9}" type="presParOf" srcId="{4181B7BB-21AE-471F-8DE1-6A694B8C5B2E}" destId="{75DB4D28-AFF8-4C93-9BC2-E41704861DD3}" srcOrd="0" destOrd="0" presId="urn:microsoft.com/office/officeart/2005/8/layout/hierarchy1"/>
    <dgm:cxn modelId="{31318FA6-CF0B-4B97-B583-F483345FFF55}" type="presParOf" srcId="{4181B7BB-21AE-471F-8DE1-6A694B8C5B2E}" destId="{FB9FE3D8-DE90-4602-93A3-F439AFC30A74}" srcOrd="1" destOrd="0" presId="urn:microsoft.com/office/officeart/2005/8/layout/hierarchy1"/>
    <dgm:cxn modelId="{2434636B-1C0B-454A-847C-FF06F27B5A2A}" type="presParOf" srcId="{0163766C-9420-4934-A3EC-10374B12777F}" destId="{1F0731BF-AFDE-47D4-AC5F-A90823E9596D}" srcOrd="1" destOrd="0" presId="urn:microsoft.com/office/officeart/2005/8/layout/hierarchy1"/>
    <dgm:cxn modelId="{E6532709-BF48-4CE0-B8FE-2C07FC40C607}" type="presParOf" srcId="{63EF7586-897C-4A60-8480-10F177173421}" destId="{52920DA3-EDAC-4EAF-9652-5B0AF3EFAFE9}" srcOrd="4" destOrd="0" presId="urn:microsoft.com/office/officeart/2005/8/layout/hierarchy1"/>
    <dgm:cxn modelId="{BA79B826-ED03-4858-A0E2-773D45CAFEBD}" type="presParOf" srcId="{63EF7586-897C-4A60-8480-10F177173421}" destId="{0A5EB9D8-68C3-4456-A7E3-CE6F6D94CE4A}" srcOrd="5" destOrd="0" presId="urn:microsoft.com/office/officeart/2005/8/layout/hierarchy1"/>
    <dgm:cxn modelId="{A8102199-6AF0-4033-A0FB-16B5A09DADA4}" type="presParOf" srcId="{0A5EB9D8-68C3-4456-A7E3-CE6F6D94CE4A}" destId="{CDFA8A39-266C-4184-9731-C94B102C7DC0}" srcOrd="0" destOrd="0" presId="urn:microsoft.com/office/officeart/2005/8/layout/hierarchy1"/>
    <dgm:cxn modelId="{A71D6A46-797D-4E19-9CA6-41B1FE739B9A}" type="presParOf" srcId="{CDFA8A39-266C-4184-9731-C94B102C7DC0}" destId="{7ED65D83-86D7-4AAA-AB81-4CA7CABDFD65}" srcOrd="0" destOrd="0" presId="urn:microsoft.com/office/officeart/2005/8/layout/hierarchy1"/>
    <dgm:cxn modelId="{0F310162-6A83-45D1-89A3-AE5B5ACBF30B}" type="presParOf" srcId="{CDFA8A39-266C-4184-9731-C94B102C7DC0}" destId="{D36FF67E-344B-43A2-8903-6A363A1E76F3}" srcOrd="1" destOrd="0" presId="urn:microsoft.com/office/officeart/2005/8/layout/hierarchy1"/>
    <dgm:cxn modelId="{F883614F-5C1E-44DB-9065-BE9B7E8C4379}" type="presParOf" srcId="{0A5EB9D8-68C3-4456-A7E3-CE6F6D94CE4A}" destId="{68DED7DD-6EFD-437B-A83F-B1BEEDA406F2}"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20DA3-EDAC-4EAF-9652-5B0AF3EFAFE9}">
      <dsp:nvSpPr>
        <dsp:cNvPr id="0" name=""/>
        <dsp:cNvSpPr/>
      </dsp:nvSpPr>
      <dsp:spPr>
        <a:xfrm>
          <a:off x="4262393" y="1100871"/>
          <a:ext cx="2787865" cy="381563"/>
        </a:xfrm>
        <a:custGeom>
          <a:avLst/>
          <a:gdLst/>
          <a:ahLst/>
          <a:cxnLst/>
          <a:rect l="0" t="0" r="0" b="0"/>
          <a:pathLst>
            <a:path>
              <a:moveTo>
                <a:pt x="0" y="0"/>
              </a:moveTo>
              <a:lnTo>
                <a:pt x="0" y="255109"/>
              </a:lnTo>
              <a:lnTo>
                <a:pt x="2787865" y="255109"/>
              </a:lnTo>
              <a:lnTo>
                <a:pt x="2787865" y="3815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33EA60-0B2B-4D37-991B-CD2100AB907B}">
      <dsp:nvSpPr>
        <dsp:cNvPr id="0" name=""/>
        <dsp:cNvSpPr/>
      </dsp:nvSpPr>
      <dsp:spPr>
        <a:xfrm>
          <a:off x="3936571" y="1100871"/>
          <a:ext cx="325822" cy="396992"/>
        </a:xfrm>
        <a:custGeom>
          <a:avLst/>
          <a:gdLst/>
          <a:ahLst/>
          <a:cxnLst/>
          <a:rect l="0" t="0" r="0" b="0"/>
          <a:pathLst>
            <a:path>
              <a:moveTo>
                <a:pt x="325822" y="0"/>
              </a:moveTo>
              <a:lnTo>
                <a:pt x="325822" y="270538"/>
              </a:lnTo>
              <a:lnTo>
                <a:pt x="0" y="270538"/>
              </a:lnTo>
              <a:lnTo>
                <a:pt x="0" y="3969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5D68DD-AC9E-4FA2-AC87-AC6806BBE51C}">
      <dsp:nvSpPr>
        <dsp:cNvPr id="0" name=""/>
        <dsp:cNvSpPr/>
      </dsp:nvSpPr>
      <dsp:spPr>
        <a:xfrm>
          <a:off x="1218116" y="1100871"/>
          <a:ext cx="3044276" cy="381563"/>
        </a:xfrm>
        <a:custGeom>
          <a:avLst/>
          <a:gdLst/>
          <a:ahLst/>
          <a:cxnLst/>
          <a:rect l="0" t="0" r="0" b="0"/>
          <a:pathLst>
            <a:path>
              <a:moveTo>
                <a:pt x="3044276" y="0"/>
              </a:moveTo>
              <a:lnTo>
                <a:pt x="3044276" y="255109"/>
              </a:lnTo>
              <a:lnTo>
                <a:pt x="0" y="255109"/>
              </a:lnTo>
              <a:lnTo>
                <a:pt x="0" y="3815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E753FB-156F-47BE-A4E1-A2587B54C895}">
      <dsp:nvSpPr>
        <dsp:cNvPr id="0" name=""/>
        <dsp:cNvSpPr/>
      </dsp:nvSpPr>
      <dsp:spPr>
        <a:xfrm>
          <a:off x="2889214" y="36536"/>
          <a:ext cx="2746358" cy="106433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3D0081-39D2-4948-8BC9-1794C5355F20}">
      <dsp:nvSpPr>
        <dsp:cNvPr id="0" name=""/>
        <dsp:cNvSpPr/>
      </dsp:nvSpPr>
      <dsp:spPr>
        <a:xfrm>
          <a:off x="3040882" y="180621"/>
          <a:ext cx="2746358" cy="106433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noProof="0" smtClean="0"/>
            <a:t>MAYOR OF NICE</a:t>
          </a:r>
        </a:p>
        <a:p>
          <a:pPr lvl="0" algn="ctr" defTabSz="711200">
            <a:lnSpc>
              <a:spcPct val="90000"/>
            </a:lnSpc>
            <a:spcBef>
              <a:spcPct val="0"/>
            </a:spcBef>
            <a:spcAft>
              <a:spcPct val="35000"/>
            </a:spcAft>
          </a:pPr>
          <a:r>
            <a:rPr lang="en-GB" sz="1600" kern="1200" noProof="0" smtClean="0"/>
            <a:t>EMG NICE 2015 OC President</a:t>
          </a:r>
        </a:p>
        <a:p>
          <a:pPr lvl="0" algn="ctr" defTabSz="711200">
            <a:lnSpc>
              <a:spcPct val="90000"/>
            </a:lnSpc>
            <a:spcBef>
              <a:spcPct val="0"/>
            </a:spcBef>
            <a:spcAft>
              <a:spcPct val="35000"/>
            </a:spcAft>
          </a:pPr>
          <a:r>
            <a:rPr lang="en-GB" sz="1600" b="1" kern="1200" noProof="0" smtClean="0"/>
            <a:t>Christian ESTROSI</a:t>
          </a:r>
          <a:endParaRPr lang="en-GB" sz="1600" b="1" kern="1200" noProof="0"/>
        </a:p>
      </dsp:txBody>
      <dsp:txXfrm>
        <a:off x="3072055" y="211794"/>
        <a:ext cx="2684012" cy="1001988"/>
      </dsp:txXfrm>
    </dsp:sp>
    <dsp:sp modelId="{F0B41667-A0FC-4CC3-94F0-2619263C5C34}">
      <dsp:nvSpPr>
        <dsp:cNvPr id="0" name=""/>
        <dsp:cNvSpPr/>
      </dsp:nvSpPr>
      <dsp:spPr>
        <a:xfrm>
          <a:off x="101417" y="1482435"/>
          <a:ext cx="2233399" cy="174571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C31E3E-FFA2-4A74-94CA-999F2B09CE63}">
      <dsp:nvSpPr>
        <dsp:cNvPr id="0" name=""/>
        <dsp:cNvSpPr/>
      </dsp:nvSpPr>
      <dsp:spPr>
        <a:xfrm>
          <a:off x="253085" y="1626520"/>
          <a:ext cx="2233399" cy="174571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b="1" kern="1200" noProof="0" smtClean="0"/>
            <a:t>Administrative Organisation</a:t>
          </a:r>
        </a:p>
        <a:p>
          <a:pPr lvl="0" algn="ctr" defTabSz="488950">
            <a:lnSpc>
              <a:spcPct val="90000"/>
            </a:lnSpc>
            <a:spcBef>
              <a:spcPct val="0"/>
            </a:spcBef>
            <a:spcAft>
              <a:spcPct val="35000"/>
            </a:spcAft>
          </a:pPr>
          <a:r>
            <a:rPr lang="en-GB" sz="1100" kern="1200" noProof="0" smtClean="0"/>
            <a:t>Mayor’s advisor in charge of high-performance sports events</a:t>
          </a:r>
        </a:p>
        <a:p>
          <a:pPr lvl="0" algn="ctr" defTabSz="488950">
            <a:lnSpc>
              <a:spcPct val="90000"/>
            </a:lnSpc>
            <a:spcBef>
              <a:spcPct val="0"/>
            </a:spcBef>
            <a:spcAft>
              <a:spcPct val="35000"/>
            </a:spcAft>
          </a:pPr>
          <a:r>
            <a:rPr lang="en-GB" sz="1100" b="1" kern="1200" noProof="0" smtClean="0"/>
            <a:t>Joël MIGLIORE</a:t>
          </a:r>
        </a:p>
        <a:p>
          <a:pPr lvl="0" algn="ctr" defTabSz="488950">
            <a:lnSpc>
              <a:spcPct val="90000"/>
            </a:lnSpc>
            <a:spcBef>
              <a:spcPct val="0"/>
            </a:spcBef>
            <a:spcAft>
              <a:spcPct val="35000"/>
            </a:spcAft>
          </a:pPr>
          <a:r>
            <a:rPr lang="en-GB" sz="1100" kern="1200" noProof="0" smtClean="0"/>
            <a:t>Sports director</a:t>
          </a:r>
        </a:p>
        <a:p>
          <a:pPr lvl="0" algn="ctr" defTabSz="488950">
            <a:lnSpc>
              <a:spcPct val="90000"/>
            </a:lnSpc>
            <a:spcBef>
              <a:spcPct val="0"/>
            </a:spcBef>
            <a:spcAft>
              <a:spcPct val="35000"/>
            </a:spcAft>
          </a:pPr>
          <a:r>
            <a:rPr lang="en-GB" sz="1100" b="1" kern="1200" noProof="0" smtClean="0"/>
            <a:t>Laurent CIUBINI</a:t>
          </a:r>
        </a:p>
        <a:p>
          <a:pPr lvl="0" algn="ctr" defTabSz="488950">
            <a:lnSpc>
              <a:spcPct val="90000"/>
            </a:lnSpc>
            <a:spcBef>
              <a:spcPct val="0"/>
            </a:spcBef>
            <a:spcAft>
              <a:spcPct val="35000"/>
            </a:spcAft>
          </a:pPr>
          <a:r>
            <a:rPr lang="en-GB" sz="1100" kern="1200" noProof="0" smtClean="0"/>
            <a:t>EMG 2015 Project manager</a:t>
          </a:r>
        </a:p>
        <a:p>
          <a:pPr lvl="0" algn="ctr" defTabSz="488950">
            <a:lnSpc>
              <a:spcPct val="90000"/>
            </a:lnSpc>
            <a:spcBef>
              <a:spcPct val="0"/>
            </a:spcBef>
            <a:spcAft>
              <a:spcPct val="35000"/>
            </a:spcAft>
          </a:pPr>
          <a:r>
            <a:rPr lang="en-GB" sz="1100" b="1" kern="1200" noProof="0" smtClean="0"/>
            <a:t>Schem DOUMA</a:t>
          </a:r>
        </a:p>
      </dsp:txBody>
      <dsp:txXfrm>
        <a:off x="304215" y="1677650"/>
        <a:ext cx="2131139" cy="1643454"/>
      </dsp:txXfrm>
    </dsp:sp>
    <dsp:sp modelId="{75DB4D28-AFF8-4C93-9BC2-E41704861DD3}">
      <dsp:nvSpPr>
        <dsp:cNvPr id="0" name=""/>
        <dsp:cNvSpPr/>
      </dsp:nvSpPr>
      <dsp:spPr>
        <a:xfrm>
          <a:off x="2538903" y="1497863"/>
          <a:ext cx="2795335" cy="193560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9FE3D8-DE90-4602-93A3-F439AFC30A74}">
      <dsp:nvSpPr>
        <dsp:cNvPr id="0" name=""/>
        <dsp:cNvSpPr/>
      </dsp:nvSpPr>
      <dsp:spPr>
        <a:xfrm>
          <a:off x="2690571" y="1641948"/>
          <a:ext cx="2795335" cy="1935601"/>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b="1" kern="1200" noProof="0" dirty="0" smtClean="0"/>
            <a:t>Political organisation</a:t>
          </a:r>
        </a:p>
        <a:p>
          <a:pPr lvl="0" algn="ctr" defTabSz="488950">
            <a:lnSpc>
              <a:spcPct val="90000"/>
            </a:lnSpc>
            <a:spcBef>
              <a:spcPct val="0"/>
            </a:spcBef>
            <a:spcAft>
              <a:spcPct val="35000"/>
            </a:spcAft>
          </a:pPr>
          <a:r>
            <a:rPr lang="en-GB" sz="1100" i="1" kern="1200" noProof="0" dirty="0" smtClean="0"/>
            <a:t>City representatives</a:t>
          </a:r>
        </a:p>
        <a:p>
          <a:pPr lvl="0" algn="ctr" defTabSz="488950">
            <a:lnSpc>
              <a:spcPct val="90000"/>
            </a:lnSpc>
            <a:spcBef>
              <a:spcPct val="0"/>
            </a:spcBef>
            <a:spcAft>
              <a:spcPct val="35000"/>
            </a:spcAft>
          </a:pPr>
          <a:r>
            <a:rPr lang="en-GB" sz="1100" kern="1200" noProof="0" dirty="0" smtClean="0"/>
            <a:t>Deputy mayor in charge of Seniors</a:t>
          </a:r>
        </a:p>
        <a:p>
          <a:pPr lvl="0" algn="ctr" defTabSz="488950">
            <a:lnSpc>
              <a:spcPct val="90000"/>
            </a:lnSpc>
            <a:spcBef>
              <a:spcPct val="0"/>
            </a:spcBef>
            <a:spcAft>
              <a:spcPct val="35000"/>
            </a:spcAft>
          </a:pPr>
          <a:r>
            <a:rPr lang="en-GB" sz="1100" b="1" kern="1200" noProof="0" dirty="0" smtClean="0"/>
            <a:t>Jean-Michel GALY</a:t>
          </a:r>
        </a:p>
        <a:p>
          <a:pPr lvl="0" algn="ctr" defTabSz="488950">
            <a:lnSpc>
              <a:spcPct val="90000"/>
            </a:lnSpc>
            <a:spcBef>
              <a:spcPct val="0"/>
            </a:spcBef>
            <a:spcAft>
              <a:spcPct val="35000"/>
            </a:spcAft>
          </a:pPr>
          <a:r>
            <a:rPr lang="en-GB" sz="1100" kern="1200" noProof="0" dirty="0" smtClean="0"/>
            <a:t>Deputy mayor in charge of Sports</a:t>
          </a:r>
        </a:p>
        <a:p>
          <a:pPr lvl="0" algn="ctr" defTabSz="488950">
            <a:lnSpc>
              <a:spcPct val="90000"/>
            </a:lnSpc>
            <a:spcBef>
              <a:spcPct val="0"/>
            </a:spcBef>
            <a:spcAft>
              <a:spcPct val="35000"/>
            </a:spcAft>
          </a:pPr>
          <a:r>
            <a:rPr lang="en-GB" sz="1100" kern="1200" noProof="0" dirty="0" smtClean="0"/>
            <a:t>Deputy mayor in charge of Health</a:t>
          </a:r>
        </a:p>
        <a:p>
          <a:pPr lvl="0" algn="ctr" defTabSz="488950">
            <a:lnSpc>
              <a:spcPct val="90000"/>
            </a:lnSpc>
            <a:spcBef>
              <a:spcPct val="0"/>
            </a:spcBef>
            <a:spcAft>
              <a:spcPct val="35000"/>
            </a:spcAft>
          </a:pPr>
          <a:r>
            <a:rPr lang="en-GB" sz="1100" kern="1200" noProof="0" dirty="0" smtClean="0"/>
            <a:t>Deputy mayor in charge of Tourism</a:t>
          </a:r>
        </a:p>
        <a:p>
          <a:pPr lvl="0" algn="ctr" defTabSz="488950">
            <a:lnSpc>
              <a:spcPct val="90000"/>
            </a:lnSpc>
            <a:spcBef>
              <a:spcPct val="0"/>
            </a:spcBef>
            <a:spcAft>
              <a:spcPct val="35000"/>
            </a:spcAft>
          </a:pPr>
          <a:r>
            <a:rPr lang="en-GB" sz="1100" kern="1200" noProof="0" dirty="0" smtClean="0"/>
            <a:t>Deputy mayor in charge of Finances</a:t>
          </a:r>
        </a:p>
      </dsp:txBody>
      <dsp:txXfrm>
        <a:off x="2747263" y="1698640"/>
        <a:ext cx="2681951" cy="1822217"/>
      </dsp:txXfrm>
    </dsp:sp>
    <dsp:sp modelId="{7ED65D83-86D7-4AAA-AB81-4CA7CABDFD65}">
      <dsp:nvSpPr>
        <dsp:cNvPr id="0" name=""/>
        <dsp:cNvSpPr/>
      </dsp:nvSpPr>
      <dsp:spPr>
        <a:xfrm>
          <a:off x="5607736" y="1482435"/>
          <a:ext cx="2885044" cy="314605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6FF67E-344B-43A2-8903-6A363A1E76F3}">
      <dsp:nvSpPr>
        <dsp:cNvPr id="0" name=""/>
        <dsp:cNvSpPr/>
      </dsp:nvSpPr>
      <dsp:spPr>
        <a:xfrm>
          <a:off x="5759405" y="1626520"/>
          <a:ext cx="2885044" cy="314605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b="1" kern="1200" noProof="0" dirty="0" smtClean="0"/>
            <a:t>Consulting Organ</a:t>
          </a:r>
        </a:p>
        <a:p>
          <a:pPr lvl="0" algn="ctr" defTabSz="488950">
            <a:lnSpc>
              <a:spcPct val="90000"/>
            </a:lnSpc>
            <a:spcBef>
              <a:spcPct val="0"/>
            </a:spcBef>
            <a:spcAft>
              <a:spcPct val="35000"/>
            </a:spcAft>
          </a:pPr>
          <a:r>
            <a:rPr lang="en-GB" sz="1100" i="1" kern="1200" noProof="0" dirty="0" smtClean="0"/>
            <a:t>Civil society and other public partners</a:t>
          </a:r>
        </a:p>
        <a:p>
          <a:pPr lvl="0" algn="ctr" defTabSz="488950">
            <a:lnSpc>
              <a:spcPct val="90000"/>
            </a:lnSpc>
            <a:spcBef>
              <a:spcPct val="0"/>
            </a:spcBef>
            <a:spcAft>
              <a:spcPct val="35000"/>
            </a:spcAft>
          </a:pPr>
          <a:endParaRPr lang="en-GB" sz="800" kern="1200" noProof="0" dirty="0" smtClean="0"/>
        </a:p>
        <a:p>
          <a:pPr lvl="0" algn="ctr" defTabSz="488950">
            <a:lnSpc>
              <a:spcPct val="90000"/>
            </a:lnSpc>
            <a:spcBef>
              <a:spcPct val="0"/>
            </a:spcBef>
            <a:spcAft>
              <a:spcPct val="35000"/>
            </a:spcAft>
          </a:pPr>
          <a:r>
            <a:rPr lang="en-GB" sz="1100" b="1" kern="1200" noProof="0" dirty="0" smtClean="0"/>
            <a:t>Sports movement</a:t>
          </a:r>
        </a:p>
        <a:p>
          <a:pPr lvl="0" algn="ctr" defTabSz="488950">
            <a:lnSpc>
              <a:spcPct val="90000"/>
            </a:lnSpc>
            <a:spcBef>
              <a:spcPct val="0"/>
            </a:spcBef>
            <a:spcAft>
              <a:spcPct val="35000"/>
            </a:spcAft>
          </a:pPr>
          <a:r>
            <a:rPr lang="en-GB" sz="1100" kern="1200" noProof="0" dirty="0" smtClean="0"/>
            <a:t>CNOSF, CROS PACA, CDOS 06, local sports associations</a:t>
          </a:r>
        </a:p>
        <a:p>
          <a:pPr lvl="0" algn="ctr" defTabSz="488950">
            <a:lnSpc>
              <a:spcPct val="90000"/>
            </a:lnSpc>
            <a:spcBef>
              <a:spcPct val="0"/>
            </a:spcBef>
            <a:spcAft>
              <a:spcPct val="35000"/>
            </a:spcAft>
          </a:pPr>
          <a:r>
            <a:rPr lang="en-GB" sz="1100" b="1" kern="1200" noProof="0" dirty="0" smtClean="0"/>
            <a:t>Universities</a:t>
          </a:r>
        </a:p>
        <a:p>
          <a:pPr lvl="0" algn="ctr" defTabSz="488950">
            <a:lnSpc>
              <a:spcPct val="90000"/>
            </a:lnSpc>
            <a:spcBef>
              <a:spcPct val="0"/>
            </a:spcBef>
            <a:spcAft>
              <a:spcPct val="35000"/>
            </a:spcAft>
          </a:pPr>
          <a:r>
            <a:rPr lang="en-GB" sz="1100" kern="1200" noProof="0" dirty="0" smtClean="0"/>
            <a:t>University of Nice Sophia-</a:t>
          </a:r>
          <a:r>
            <a:rPr lang="en-GB" sz="1100" kern="1200" noProof="0" dirty="0" err="1" smtClean="0"/>
            <a:t>Antipolis</a:t>
          </a:r>
          <a:endParaRPr lang="en-GB" sz="1100" kern="1200" noProof="0" dirty="0" smtClean="0"/>
        </a:p>
        <a:p>
          <a:pPr lvl="0" algn="ctr" defTabSz="488950">
            <a:lnSpc>
              <a:spcPct val="90000"/>
            </a:lnSpc>
            <a:spcBef>
              <a:spcPct val="0"/>
            </a:spcBef>
            <a:spcAft>
              <a:spcPct val="35000"/>
            </a:spcAft>
          </a:pPr>
          <a:r>
            <a:rPr lang="en-GB" sz="1100" b="1" kern="1200" noProof="0" dirty="0" smtClean="0"/>
            <a:t>Economic partners</a:t>
          </a:r>
        </a:p>
        <a:p>
          <a:pPr lvl="0" algn="ctr" defTabSz="488950">
            <a:lnSpc>
              <a:spcPct val="90000"/>
            </a:lnSpc>
            <a:spcBef>
              <a:spcPct val="0"/>
            </a:spcBef>
            <a:spcAft>
              <a:spcPct val="35000"/>
            </a:spcAft>
          </a:pPr>
          <a:r>
            <a:rPr lang="en-GB" sz="1100" kern="1200" noProof="0" dirty="0" smtClean="0"/>
            <a:t>CCI 06, UPE 06</a:t>
          </a:r>
        </a:p>
        <a:p>
          <a:pPr lvl="0" algn="ctr" defTabSz="488950">
            <a:lnSpc>
              <a:spcPct val="90000"/>
            </a:lnSpc>
            <a:spcBef>
              <a:spcPct val="0"/>
            </a:spcBef>
            <a:spcAft>
              <a:spcPct val="35000"/>
            </a:spcAft>
          </a:pPr>
          <a:endParaRPr lang="en-GB" sz="800" kern="1200" noProof="0" dirty="0" smtClean="0"/>
        </a:p>
        <a:p>
          <a:pPr lvl="0" algn="ctr" defTabSz="488950">
            <a:lnSpc>
              <a:spcPct val="90000"/>
            </a:lnSpc>
            <a:spcBef>
              <a:spcPct val="0"/>
            </a:spcBef>
            <a:spcAft>
              <a:spcPct val="35000"/>
            </a:spcAft>
          </a:pPr>
          <a:r>
            <a:rPr lang="en-GB" sz="1100" b="1" kern="1200" noProof="0" dirty="0" smtClean="0"/>
            <a:t>Medical/Paramedical</a:t>
          </a:r>
        </a:p>
        <a:p>
          <a:pPr lvl="0" algn="ctr" defTabSz="488950">
            <a:lnSpc>
              <a:spcPct val="90000"/>
            </a:lnSpc>
            <a:spcBef>
              <a:spcPct val="0"/>
            </a:spcBef>
            <a:spcAft>
              <a:spcPct val="35000"/>
            </a:spcAft>
          </a:pPr>
          <a:r>
            <a:rPr lang="en-GB" sz="1100" kern="1200" noProof="0" dirty="0" smtClean="0"/>
            <a:t>CHU of Nice</a:t>
          </a:r>
        </a:p>
        <a:p>
          <a:pPr lvl="0" algn="ctr" defTabSz="488950">
            <a:lnSpc>
              <a:spcPct val="90000"/>
            </a:lnSpc>
            <a:spcBef>
              <a:spcPct val="0"/>
            </a:spcBef>
            <a:spcAft>
              <a:spcPct val="35000"/>
            </a:spcAft>
          </a:pPr>
          <a:r>
            <a:rPr lang="en-GB" sz="1100" b="1" kern="1200" noProof="0" dirty="0" smtClean="0"/>
            <a:t>Other public partners</a:t>
          </a:r>
        </a:p>
        <a:p>
          <a:pPr lvl="0" algn="ctr" defTabSz="488950">
            <a:lnSpc>
              <a:spcPct val="90000"/>
            </a:lnSpc>
            <a:spcBef>
              <a:spcPct val="0"/>
            </a:spcBef>
            <a:spcAft>
              <a:spcPct val="35000"/>
            </a:spcAft>
          </a:pPr>
          <a:r>
            <a:rPr lang="en-GB" sz="1100" kern="1200" noProof="0" dirty="0" smtClean="0"/>
            <a:t>Local, regional and national authorities, AAI (AFLD, HAS), ODT</a:t>
          </a:r>
        </a:p>
      </dsp:txBody>
      <dsp:txXfrm>
        <a:off x="5843905" y="1711020"/>
        <a:ext cx="2716044" cy="297705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fr-FR"/>
          </a:p>
        </p:txBody>
      </p:sp>
      <p:sp>
        <p:nvSpPr>
          <p:cNvPr id="3" name="Espace réservé de la date 2"/>
          <p:cNvSpPr>
            <a:spLocks noGrp="1"/>
          </p:cNvSpPr>
          <p:nvPr>
            <p:ph type="dt" idx="1"/>
          </p:nvPr>
        </p:nvSpPr>
        <p:spPr>
          <a:xfrm>
            <a:off x="3778250" y="0"/>
            <a:ext cx="2889250" cy="496888"/>
          </a:xfrm>
          <a:prstGeom prst="rect">
            <a:avLst/>
          </a:prstGeom>
        </p:spPr>
        <p:txBody>
          <a:bodyPr vert="horz" lIns="91440" tIns="45720" rIns="91440" bIns="45720" rtlCol="0"/>
          <a:lstStyle>
            <a:lvl1pPr algn="r">
              <a:defRPr sz="1200">
                <a:latin typeface="Arial" charset="0"/>
                <a:cs typeface="Arial" charset="0"/>
              </a:defRPr>
            </a:lvl1pPr>
          </a:lstStyle>
          <a:p>
            <a:pPr>
              <a:defRPr/>
            </a:pPr>
            <a:fld id="{A05219BF-E9CE-454F-ABA4-16FF98E89108}" type="datetimeFigureOut">
              <a:rPr lang="fr-FR"/>
              <a:pPr>
                <a:defRPr/>
              </a:pPr>
              <a:t>08.04.16</a:t>
            </a:fld>
            <a:endParaRPr lang="fr-FR"/>
          </a:p>
        </p:txBody>
      </p:sp>
      <p:sp>
        <p:nvSpPr>
          <p:cNvPr id="4" name="Espace réservé de l'image des diapositives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commentaires 4"/>
          <p:cNvSpPr>
            <a:spLocks noGrp="1"/>
          </p:cNvSpPr>
          <p:nvPr>
            <p:ph type="body" sz="quarter" idx="3"/>
          </p:nvPr>
        </p:nvSpPr>
        <p:spPr>
          <a:xfrm>
            <a:off x="666750" y="4714875"/>
            <a:ext cx="5335588" cy="4467225"/>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9428163"/>
            <a:ext cx="2889250" cy="496887"/>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fr-FR"/>
          </a:p>
        </p:txBody>
      </p:sp>
      <p:sp>
        <p:nvSpPr>
          <p:cNvPr id="7" name="Espace réservé du numéro de diapositive 6"/>
          <p:cNvSpPr>
            <a:spLocks noGrp="1"/>
          </p:cNvSpPr>
          <p:nvPr>
            <p:ph type="sldNum" sz="quarter" idx="5"/>
          </p:nvPr>
        </p:nvSpPr>
        <p:spPr>
          <a:xfrm>
            <a:off x="3778250" y="9428163"/>
            <a:ext cx="2889250" cy="496887"/>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38492A08-246B-4E96-B36F-F865F43C0C02}" type="slidenum">
              <a:rPr lang="fr-FR"/>
              <a:pPr>
                <a:defRPr/>
              </a:pPr>
              <a:t>‹#›</a:t>
            </a:fld>
            <a:endParaRPr lang="fr-FR"/>
          </a:p>
        </p:txBody>
      </p:sp>
    </p:spTree>
    <p:extLst>
      <p:ext uri="{BB962C8B-B14F-4D97-AF65-F5344CB8AC3E}">
        <p14:creationId xmlns:p14="http://schemas.microsoft.com/office/powerpoint/2010/main" val="36318545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481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Political organisation: new city representatives will be appointed following the city’s elections in March 2014.</a:t>
            </a:r>
          </a:p>
        </p:txBody>
      </p:sp>
      <p:sp>
        <p:nvSpPr>
          <p:cNvPr id="3482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7780A8-EFB1-447A-A38F-867A32813885}" type="slidenum">
              <a:rPr lang="fr-FR" smtClean="0">
                <a:latin typeface="Arial" pitchFamily="34" charset="0"/>
                <a:cs typeface="Arial" pitchFamily="34" charset="0"/>
              </a:rPr>
              <a:pPr/>
              <a:t>5</a:t>
            </a:fld>
            <a:endParaRPr lang="fr-FR"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734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FR" smtClean="0"/>
              <a:t>The Arboras Sports Complex is made of 3 rugby fields where the Stade Niçois trains and plays. Nice has a lot of ambition for its rugby team, which aims for a spot in the top division of the French championship in the next few years.</a:t>
            </a:r>
          </a:p>
        </p:txBody>
      </p:sp>
      <p:sp>
        <p:nvSpPr>
          <p:cNvPr id="5734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499ACE-5A4C-4D1E-A019-0D0E20112D45}" type="slidenum">
              <a:rPr lang="fr-FR" smtClean="0">
                <a:latin typeface="Arial" pitchFamily="34" charset="0"/>
                <a:cs typeface="Arial" pitchFamily="34" charset="0"/>
              </a:rPr>
              <a:pPr/>
              <a:t>15</a:t>
            </a:fld>
            <a:endParaRPr lang="fr-FR" smtClean="0">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837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FR" smtClean="0"/>
              <a:t>Nice has a great tradition of triathlon  with the IronMan every year and the Nice Côte d’Azur Triathlon , which hosts the finals of the French championships since 2012.</a:t>
            </a:r>
          </a:p>
        </p:txBody>
      </p:sp>
      <p:sp>
        <p:nvSpPr>
          <p:cNvPr id="5837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A3BDA0-E6EF-463D-AE5B-EA4F68242DBB}" type="slidenum">
              <a:rPr lang="fr-FR" smtClean="0">
                <a:latin typeface="Arial" pitchFamily="34" charset="0"/>
                <a:cs typeface="Arial" pitchFamily="34" charset="0"/>
              </a:rPr>
              <a:pPr/>
              <a:t>16</a:t>
            </a:fld>
            <a:endParaRPr lang="fr-FR" smtClean="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584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This organisation chart details the main branches and positions  of the project. All the local authorities (city of Nice and Nice Côte d’Azur Metropolis) will be involved in the organisation. </a:t>
            </a:r>
            <a:r>
              <a:rPr lang="en-GB" smtClean="0">
                <a:latin typeface="Century Gothic" pitchFamily="34" charset="0"/>
              </a:rPr>
              <a:t>A project manager will be appointed for each sport</a:t>
            </a:r>
            <a:r>
              <a:rPr lang="fr-FR" smtClean="0"/>
              <a:t>.</a:t>
            </a:r>
            <a:endParaRPr lang="en-GB" smtClean="0">
              <a:latin typeface="Century Gothic" pitchFamily="34" charset="0"/>
            </a:endParaRPr>
          </a:p>
        </p:txBody>
      </p:sp>
      <p:sp>
        <p:nvSpPr>
          <p:cNvPr id="3584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62AB2E-E240-4E3C-9474-A79B7E5E42BC}" type="slidenum">
              <a:rPr lang="fr-FR" smtClean="0">
                <a:latin typeface="Arial" pitchFamily="34" charset="0"/>
                <a:cs typeface="Arial" pitchFamily="34" charset="0"/>
              </a:rPr>
              <a:pPr/>
              <a:t>6</a:t>
            </a:fld>
            <a:endParaRPr lang="fr-FR"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686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The sport of Pétanque was added to the programme because it is a typical and very popular activity in Nice. The competition will be free and open to all athletes and the public.</a:t>
            </a:r>
          </a:p>
        </p:txBody>
      </p:sp>
      <p:sp>
        <p:nvSpPr>
          <p:cNvPr id="3686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A44926-F0C8-4228-8397-2FECB9A96DD8}" type="slidenum">
              <a:rPr lang="fr-FR" smtClean="0">
                <a:latin typeface="Arial" pitchFamily="34" charset="0"/>
                <a:cs typeface="Arial" pitchFamily="34" charset="0"/>
              </a:rPr>
              <a:pPr/>
              <a:t>7</a:t>
            </a:fld>
            <a:endParaRPr lang="fr-FR"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789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This facility is dedicated to archery competitions. The Francs Archers Company is the resident club there since 1977.</a:t>
            </a:r>
          </a:p>
          <a:p>
            <a:pPr eaLnBrk="1" hangingPunct="1">
              <a:spcBef>
                <a:spcPct val="0"/>
              </a:spcBef>
            </a:pPr>
            <a:endParaRPr lang="fr-FR" smtClean="0"/>
          </a:p>
        </p:txBody>
      </p:sp>
      <p:sp>
        <p:nvSpPr>
          <p:cNvPr id="3789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D5783B-00BA-4964-BE29-7D285D2EB55C}" type="slidenum">
              <a:rPr lang="fr-FR" smtClean="0">
                <a:latin typeface="Arial" pitchFamily="34" charset="0"/>
                <a:cs typeface="Arial" pitchFamily="34" charset="0"/>
              </a:rPr>
              <a:pPr/>
              <a:t>9</a:t>
            </a:fld>
            <a:endParaRPr lang="fr-FR"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891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The stadium was just renovated this summer to host the athletics events of the Francophonie Games in September. It hosts lots of international competitions like the DecaNation in 2011.</a:t>
            </a:r>
          </a:p>
        </p:txBody>
      </p:sp>
      <p:sp>
        <p:nvSpPr>
          <p:cNvPr id="3891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DFDDB9-FCE3-4C8F-BCAD-4522C3EA4A1D}" type="slidenum">
              <a:rPr lang="fr-FR" smtClean="0">
                <a:latin typeface="Arial" pitchFamily="34" charset="0"/>
                <a:cs typeface="Arial" pitchFamily="34" charset="0"/>
              </a:rPr>
              <a:pPr/>
              <a:t>10</a:t>
            </a:fld>
            <a:endParaRPr lang="fr-FR"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993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The STAPS gym was built just last year. Two resident clubs train and play there. It hosts every year the Pluma Nissarda, an international badminton tournament in Nice.</a:t>
            </a:r>
          </a:p>
        </p:txBody>
      </p:sp>
      <p:sp>
        <p:nvSpPr>
          <p:cNvPr id="3994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05B149-41E3-4E9D-B390-D949820D39A8}" type="slidenum">
              <a:rPr lang="fr-FR" smtClean="0">
                <a:latin typeface="Arial" pitchFamily="34" charset="0"/>
                <a:cs typeface="Arial" pitchFamily="34" charset="0"/>
              </a:rPr>
              <a:pPr/>
              <a:t>11</a:t>
            </a:fld>
            <a:endParaRPr lang="fr-FR"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096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Leyrit Gym was renovated last year and will host the basketball matches of the Francophonie Games in September. It is the home of the Cavigal women’s basketball team, which plays in the top division of the French championship.</a:t>
            </a:r>
          </a:p>
        </p:txBody>
      </p:sp>
      <p:sp>
        <p:nvSpPr>
          <p:cNvPr id="4096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7DAB9F-F4D0-4814-9D30-37E5C97D5401}" type="slidenum">
              <a:rPr lang="fr-FR" smtClean="0">
                <a:latin typeface="Arial" pitchFamily="34" charset="0"/>
                <a:cs typeface="Arial" pitchFamily="34" charset="0"/>
              </a:rPr>
              <a:pPr/>
              <a:t>12</a:t>
            </a:fld>
            <a:endParaRPr lang="fr-FR"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42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FR" smtClean="0"/>
              <a:t>The Jean Bouin Aquatic Complex hosts the international swimming meeting of Nice every year. Many talented swimmers train there like olympic champions Yannick AGNEL and Camille MUFFAT, who are members of the resident club of Olympic Nice Natation.</a:t>
            </a:r>
          </a:p>
        </p:txBody>
      </p:sp>
      <p:sp>
        <p:nvSpPr>
          <p:cNvPr id="5427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498340-9DC5-40CF-BEE0-7A8145711098}" type="slidenum">
              <a:rPr lang="fr-FR" smtClean="0">
                <a:latin typeface="Arial" pitchFamily="34" charset="0"/>
                <a:cs typeface="Arial" pitchFamily="34" charset="0"/>
              </a:rPr>
              <a:pPr/>
              <a:t>13</a:t>
            </a:fld>
            <a:endParaRPr lang="fr-FR"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632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FR" smtClean="0"/>
              <a:t>The Combes Tennis Centre is located in an idyllic place right in the middle of nature. It was chosen by the French Federation of Tennis to become a national training centre in 2014. 11 new courts are about to be built in addition to the 17 current courts.</a:t>
            </a:r>
          </a:p>
        </p:txBody>
      </p:sp>
      <p:sp>
        <p:nvSpPr>
          <p:cNvPr id="5632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6F35D6-D879-4BBF-9E7D-BEDD234D0B10}" type="slidenum">
              <a:rPr lang="fr-FR" smtClean="0">
                <a:latin typeface="Arial" pitchFamily="34" charset="0"/>
                <a:cs typeface="Arial" pitchFamily="34" charset="0"/>
              </a:rPr>
              <a:pPr/>
              <a:t>14</a:t>
            </a:fld>
            <a:endParaRPr lang="fr-FR"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F4056193-2DA6-4108-B265-443351E481E7}" type="datetimeFigureOut">
              <a:rPr lang="fr-FR"/>
              <a:pPr>
                <a:defRPr/>
              </a:pPr>
              <a:t>08.04.16</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36186FA-4D85-4739-AEEE-17AD36C96FE3}" type="slidenum">
              <a:rPr lang="fr-FR"/>
              <a:pPr>
                <a:defRPr/>
              </a:pPr>
              <a:t>‹#›</a:t>
            </a:fld>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32491FC0-B2ED-485D-A7F7-A663726345CF}" type="datetimeFigureOut">
              <a:rPr lang="fr-FR"/>
              <a:pPr>
                <a:defRPr/>
              </a:pPr>
              <a:t>08.04.16</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73936243-4249-4D83-8711-E5099F182700}" type="slidenum">
              <a:rPr lang="fr-FR"/>
              <a:pPr>
                <a:defRPr/>
              </a:pPr>
              <a:t>‹#›</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C0FA40B0-A958-4E62-9A59-6DCDB2A9D511}" type="datetimeFigureOut">
              <a:rPr lang="fr-FR"/>
              <a:pPr>
                <a:defRPr/>
              </a:pPr>
              <a:t>08.04.16</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978FEC7-87C1-4AC3-AD7C-1EA49FF40862}" type="slidenum">
              <a:rPr lang="fr-FR"/>
              <a:pPr>
                <a:defRPr/>
              </a:pPr>
              <a:t>‹#›</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6DDBEDEB-034B-49BE-9E18-DDC8601BA11A}" type="datetimeFigureOut">
              <a:rPr lang="fr-FR"/>
              <a:pPr>
                <a:defRPr/>
              </a:pPr>
              <a:t>08.04.16</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AD504DB-022B-4706-AB6A-A2FE2AA9DAFF}" type="slidenum">
              <a:rPr lang="fr-FR"/>
              <a:pPr>
                <a:defRPr/>
              </a:pPr>
              <a:t>‹#›</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01F8B23B-9A4B-4EAB-B30E-190A51A55036}" type="datetimeFigureOut">
              <a:rPr lang="fr-FR"/>
              <a:pPr>
                <a:defRPr/>
              </a:pPr>
              <a:t>08.04.16</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955105D-77DE-4421-AAEC-6DD4D328EC1F}" type="slidenum">
              <a:rPr lang="fr-FR"/>
              <a:pPr>
                <a:defRPr/>
              </a:pPr>
              <a:t>‹#›</a:t>
            </a:fld>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302DC1D3-1865-4575-B8F6-D6F159235BB5}" type="datetimeFigureOut">
              <a:rPr lang="fr-FR"/>
              <a:pPr>
                <a:defRPr/>
              </a:pPr>
              <a:t>08.04.16</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CB05C273-5D26-4970-A109-2F3EDFE9A2FF}" type="slidenum">
              <a:rPr lang="fr-FR"/>
              <a:pPr>
                <a:defRPr/>
              </a:pPr>
              <a:t>‹#›</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DF8469E9-DA38-4B02-852A-7AA5E5374CAC}" type="datetimeFigureOut">
              <a:rPr lang="fr-FR"/>
              <a:pPr>
                <a:defRPr/>
              </a:pPr>
              <a:t>08.04.16</a:t>
            </a:fld>
            <a:endParaRPr lang="fr-FR" dirty="0"/>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8709686E-08D1-47F8-9ACA-6F1E5CD0E815}" type="slidenum">
              <a:rPr lang="fr-FR"/>
              <a:pPr>
                <a:defRPr/>
              </a:pPr>
              <a:t>‹#›</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527220F8-613A-491E-AFC1-8BEA2D1477D7}" type="datetimeFigureOut">
              <a:rPr lang="fr-FR"/>
              <a:pPr>
                <a:defRPr/>
              </a:pPr>
              <a:t>08.04.16</a:t>
            </a:fld>
            <a:endParaRPr lang="fr-FR" dirty="0"/>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357C08FD-B753-4EBB-9B80-9B391518BB88}" type="slidenum">
              <a:rPr lang="fr-FR"/>
              <a:pPr>
                <a:defRPr/>
              </a:pPr>
              <a:t>‹#›</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5B735E44-BA91-438B-8983-9AD65678C9CF}" type="datetimeFigureOut">
              <a:rPr lang="fr-FR"/>
              <a:pPr>
                <a:defRPr/>
              </a:pPr>
              <a:t>08.04.16</a:t>
            </a:fld>
            <a:endParaRPr lang="fr-FR" dirty="0"/>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A505BFBD-019E-46E8-91C2-38F6B7080E40}" type="slidenum">
              <a:rPr lang="fr-FR"/>
              <a:pPr>
                <a:defRPr/>
              </a:pPr>
              <a:t>‹#›</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FED3E9C7-3695-4608-8C3A-0BC545E782DE}" type="datetimeFigureOut">
              <a:rPr lang="fr-FR"/>
              <a:pPr>
                <a:defRPr/>
              </a:pPr>
              <a:t>08.04.16</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3A1FBF7B-00C5-4A95-987A-0A8198AEA88A}" type="slidenum">
              <a:rPr lang="fr-FR"/>
              <a:pPr>
                <a:defRPr/>
              </a:pPr>
              <a:t>‹#›</a:t>
            </a:fld>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100BB532-38FC-416F-95F2-9A036D56EF2D}" type="datetimeFigureOut">
              <a:rPr lang="fr-FR"/>
              <a:pPr>
                <a:defRPr/>
              </a:pPr>
              <a:t>08.04.16</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0077C1E0-7ABD-4657-9FC5-ABD45277A9B3}" type="slidenum">
              <a:rPr lang="fr-FR"/>
              <a:pPr>
                <a:defRPr/>
              </a:pPr>
              <a:t>‹#›</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40000"/>
                <a:lumOff val="60000"/>
                <a:alpha val="51000"/>
              </a:schemeClr>
            </a:gs>
            <a:gs pos="40000">
              <a:schemeClr val="bg2">
                <a:tint val="45000"/>
                <a:shade val="99000"/>
                <a:satMod val="350000"/>
              </a:schemeClr>
            </a:gs>
            <a:gs pos="100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2051"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9FDB69D-008A-46D4-8C74-ACE5DE427512}" type="datetimeFigureOut">
              <a:rPr lang="fr-FR"/>
              <a:pPr>
                <a:defRPr/>
              </a:pPr>
              <a:t>08.04.16</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86F8C90-868C-4702-8445-8F94572DA340}" type="slidenum">
              <a:rPr lang="fr-FR"/>
              <a:pPr>
                <a:defRPr/>
              </a:pPr>
              <a:t>‹#›</a:t>
            </a:fld>
            <a:endParaRPr lang="fr-FR"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png"/><Relationship Id="rId7"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pn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jpe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pn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jpe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11.jpeg"/><Relationship Id="rId6" Type="http://schemas.openxmlformats.org/officeDocument/2006/relationships/image" Target="../media/image30.jpeg"/><Relationship Id="rId7"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jpe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6.jpeg"/><Relationship Id="rId5" Type="http://schemas.openxmlformats.org/officeDocument/2006/relationships/oleObject" Target="../embeddings/oleObject1.bin"/><Relationship Id="rId6" Type="http://schemas.openxmlformats.org/officeDocument/2006/relationships/package" Target="../embeddings/Microsoft_Word_Document1.docx"/><Relationship Id="rId7" Type="http://schemas.openxmlformats.org/officeDocument/2006/relationships/image" Target="../media/image5.emf"/><Relationship Id="rId8"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jpe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jpe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Remi Blutte\Downloads\Nice Baie des Anges.JPG"/>
          <p:cNvPicPr>
            <a:picLocks noChangeAspect="1" noChangeArrowheads="1"/>
          </p:cNvPicPr>
          <p:nvPr/>
        </p:nvPicPr>
        <p:blipFill>
          <a:blip r:embed="rId2" cstate="print">
            <a:extLst/>
          </a:blip>
          <a:srcRect/>
          <a:stretch>
            <a:fillRect/>
          </a:stretch>
        </p:blipFill>
        <p:spPr bwMode="auto">
          <a:xfrm>
            <a:off x="45857" y="1340768"/>
            <a:ext cx="9052286" cy="5517232"/>
          </a:xfrm>
          <a:prstGeom prst="rect">
            <a:avLst/>
          </a:prstGeom>
          <a:ln>
            <a:noFill/>
          </a:ln>
          <a:effectLst>
            <a:softEdge rad="112500"/>
          </a:effectLst>
          <a:extLst/>
        </p:spPr>
      </p:pic>
      <p:sp>
        <p:nvSpPr>
          <p:cNvPr id="14" name="Titre 1"/>
          <p:cNvSpPr txBox="1">
            <a:spLocks/>
          </p:cNvSpPr>
          <p:nvPr/>
        </p:nvSpPr>
        <p:spPr bwMode="auto">
          <a:xfrm>
            <a:off x="34925" y="1754188"/>
            <a:ext cx="8928100" cy="131445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FR" sz="4200" cap="small" dirty="0" smtClean="0">
                <a:latin typeface="Kozuka Gothic Pro EL" pitchFamily="34" charset="-128"/>
                <a:ea typeface="Kozuka Gothic Pro EL" pitchFamily="34" charset="-128"/>
                <a:cs typeface="Aharoni" pitchFamily="2" charset="-79"/>
              </a:rPr>
              <a:t>European Master Games</a:t>
            </a:r>
          </a:p>
          <a:p>
            <a:pPr eaLnBrk="1" hangingPunct="1">
              <a:defRPr/>
            </a:pPr>
            <a:r>
              <a:rPr lang="fr-FR" sz="4200" cap="small" dirty="0" smtClean="0">
                <a:latin typeface="Kozuka Gothic Pro EL" pitchFamily="34" charset="-128"/>
                <a:ea typeface="Kozuka Gothic Pro EL" pitchFamily="34" charset="-128"/>
                <a:cs typeface="Aharoni" pitchFamily="2" charset="-79"/>
              </a:rPr>
              <a:t>Nice 2015</a:t>
            </a:r>
          </a:p>
        </p:txBody>
      </p:sp>
      <p:cxnSp>
        <p:nvCxnSpPr>
          <p:cNvPr id="23" name="Connecteur droit 22"/>
          <p:cNvCxnSpPr/>
          <p:nvPr/>
        </p:nvCxnSpPr>
        <p:spPr>
          <a:xfrm>
            <a:off x="0" y="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0" y="0"/>
            <a:ext cx="9144000" cy="6858000"/>
          </a:xfrm>
          <a:prstGeom prst="rect">
            <a:avLst/>
          </a:prstGeom>
          <a:noFill/>
          <a:ln w="889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2" name="Rectangle 41"/>
          <p:cNvSpPr/>
          <p:nvPr/>
        </p:nvSpPr>
        <p:spPr>
          <a:xfrm>
            <a:off x="107950" y="115888"/>
            <a:ext cx="8928100" cy="662622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3081" name="Groupe 1"/>
          <p:cNvGrpSpPr>
            <a:grpSpLocks/>
          </p:cNvGrpSpPr>
          <p:nvPr/>
        </p:nvGrpSpPr>
        <p:grpSpPr bwMode="auto">
          <a:xfrm>
            <a:off x="107950" y="115888"/>
            <a:ext cx="8928100" cy="1327150"/>
            <a:chOff x="107950" y="115888"/>
            <a:chExt cx="8928100" cy="1326877"/>
          </a:xfrm>
        </p:grpSpPr>
        <p:sp>
          <p:nvSpPr>
            <p:cNvPr id="18" name="Rectangle 17"/>
            <p:cNvSpPr/>
            <p:nvPr/>
          </p:nvSpPr>
          <p:spPr>
            <a:xfrm>
              <a:off x="107950" y="115888"/>
              <a:ext cx="8928100" cy="13268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3085" name="Picture 8"/>
            <p:cNvPicPr>
              <a:picLocks noChangeAspect="1" noChangeArrowheads="1"/>
            </p:cNvPicPr>
            <p:nvPr/>
          </p:nvPicPr>
          <p:blipFill>
            <a:blip r:embed="rId3" cstate="print"/>
            <a:srcRect/>
            <a:stretch>
              <a:fillRect/>
            </a:stretch>
          </p:blipFill>
          <p:spPr bwMode="auto">
            <a:xfrm>
              <a:off x="7302907" y="158419"/>
              <a:ext cx="1644526" cy="1241813"/>
            </a:xfrm>
            <a:prstGeom prst="rect">
              <a:avLst/>
            </a:prstGeom>
            <a:noFill/>
            <a:ln w="9525">
              <a:noFill/>
              <a:miter lim="800000"/>
              <a:headEnd/>
              <a:tailEnd/>
            </a:ln>
          </p:spPr>
        </p:pic>
      </p:grpSp>
      <p:pic>
        <p:nvPicPr>
          <p:cNvPr id="3082" name="Picture 7" descr="http://upload.wikimedia.org/wikipedia/fr/7/78/Logo_Ville_de_Nice.jpg"/>
          <p:cNvPicPr>
            <a:picLocks noChangeAspect="1" noChangeArrowheads="1"/>
          </p:cNvPicPr>
          <p:nvPr/>
        </p:nvPicPr>
        <p:blipFill>
          <a:blip r:embed="rId4" cstate="print"/>
          <a:srcRect/>
          <a:stretch>
            <a:fillRect/>
          </a:stretch>
        </p:blipFill>
        <p:spPr bwMode="auto">
          <a:xfrm>
            <a:off x="179388" y="212725"/>
            <a:ext cx="1506537" cy="1133475"/>
          </a:xfrm>
          <a:prstGeom prst="rect">
            <a:avLst/>
          </a:prstGeom>
          <a:noFill/>
          <a:ln w="9525">
            <a:noFill/>
            <a:miter lim="800000"/>
            <a:headEnd/>
            <a:tailEnd/>
          </a:ln>
        </p:spPr>
      </p:pic>
      <p:sp>
        <p:nvSpPr>
          <p:cNvPr id="11" name="Rectangle 10"/>
          <p:cNvSpPr/>
          <p:nvPr/>
        </p:nvSpPr>
        <p:spPr>
          <a:xfrm>
            <a:off x="2339975" y="404813"/>
            <a:ext cx="4344988" cy="738187"/>
          </a:xfrm>
          <a:prstGeom prst="rect">
            <a:avLst/>
          </a:prstGeom>
        </p:spPr>
        <p:txBody>
          <a:bodyPr wrap="none">
            <a:spAutoFit/>
          </a:bodyPr>
          <a:lstStyle/>
          <a:p>
            <a:pPr>
              <a:defRPr/>
            </a:pPr>
            <a:r>
              <a:rPr lang="fr-FR" sz="4200" b="1" cap="small" dirty="0">
                <a:solidFill>
                  <a:srgbClr val="FABE00"/>
                </a:solidFill>
                <a:latin typeface="Kozuka Gothic Pro L" pitchFamily="34" charset="-128"/>
                <a:ea typeface="Kozuka Gothic Pro L" pitchFamily="34" charset="-128"/>
                <a:cs typeface="Aharoni" pitchFamily="2" charset="-79"/>
              </a:rPr>
              <a:t>P</a:t>
            </a:r>
            <a:r>
              <a:rPr lang="fr-FR" sz="4200" cap="small" dirty="0">
                <a:solidFill>
                  <a:srgbClr val="5389D9"/>
                </a:solidFill>
                <a:latin typeface="Kozuka Gothic Pro EL" pitchFamily="34" charset="-128"/>
                <a:ea typeface="Kozuka Gothic Pro EL" pitchFamily="34" charset="-128"/>
                <a:cs typeface="Aharoni" pitchFamily="2" charset="-79"/>
              </a:rPr>
              <a:t>RESENTATION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e 1"/>
          <p:cNvGrpSpPr>
            <a:grpSpLocks/>
          </p:cNvGrpSpPr>
          <p:nvPr/>
        </p:nvGrpSpPr>
        <p:grpSpPr bwMode="auto">
          <a:xfrm>
            <a:off x="107950" y="115888"/>
            <a:ext cx="8928100" cy="1327150"/>
            <a:chOff x="107950" y="115888"/>
            <a:chExt cx="8928100" cy="1326877"/>
          </a:xfrm>
        </p:grpSpPr>
        <p:sp>
          <p:nvSpPr>
            <p:cNvPr id="12" name="Rectangle 11"/>
            <p:cNvSpPr/>
            <p:nvPr/>
          </p:nvSpPr>
          <p:spPr>
            <a:xfrm>
              <a:off x="107950" y="115888"/>
              <a:ext cx="8928100" cy="13268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1282" name="Picture 8"/>
            <p:cNvPicPr>
              <a:picLocks noChangeAspect="1" noChangeArrowheads="1"/>
            </p:cNvPicPr>
            <p:nvPr/>
          </p:nvPicPr>
          <p:blipFill>
            <a:blip r:embed="rId3" cstate="print"/>
            <a:srcRect/>
            <a:stretch>
              <a:fillRect/>
            </a:stretch>
          </p:blipFill>
          <p:spPr bwMode="auto">
            <a:xfrm>
              <a:off x="7302907" y="158419"/>
              <a:ext cx="1644526" cy="1241813"/>
            </a:xfrm>
            <a:prstGeom prst="rect">
              <a:avLst/>
            </a:prstGeom>
            <a:noFill/>
            <a:ln w="9525">
              <a:noFill/>
              <a:miter lim="800000"/>
              <a:headEnd/>
              <a:tailEnd/>
            </a:ln>
          </p:spPr>
        </p:pic>
      </p:grpSp>
      <p:sp>
        <p:nvSpPr>
          <p:cNvPr id="14" name="Titre 1"/>
          <p:cNvSpPr txBox="1">
            <a:spLocks/>
          </p:cNvSpPr>
          <p:nvPr/>
        </p:nvSpPr>
        <p:spPr bwMode="auto">
          <a:xfrm>
            <a:off x="107950" y="115888"/>
            <a:ext cx="8928100" cy="131445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FR" sz="4200" b="1" cap="small" dirty="0" err="1" smtClean="0">
                <a:solidFill>
                  <a:srgbClr val="FABE00"/>
                </a:solidFill>
                <a:latin typeface="Kozuka Gothic Pro L" pitchFamily="34" charset="-128"/>
                <a:ea typeface="Kozuka Gothic Pro L" pitchFamily="34" charset="-128"/>
                <a:cs typeface="Aharoni" pitchFamily="2" charset="-79"/>
              </a:rPr>
              <a:t>A</a:t>
            </a:r>
            <a:r>
              <a:rPr lang="fr-FR" sz="4200" cap="small" dirty="0" err="1" smtClean="0">
                <a:solidFill>
                  <a:srgbClr val="5389D9"/>
                </a:solidFill>
                <a:latin typeface="Kozuka Gothic Pro EL" pitchFamily="34" charset="-128"/>
                <a:ea typeface="Kozuka Gothic Pro EL" pitchFamily="34" charset="-128"/>
                <a:cs typeface="Aharoni" pitchFamily="2" charset="-79"/>
              </a:rPr>
              <a:t>thletics</a:t>
            </a:r>
            <a:endParaRPr lang="fr-FR" sz="4200" cap="small" dirty="0" smtClean="0">
              <a:solidFill>
                <a:srgbClr val="5389D9"/>
              </a:solidFill>
              <a:latin typeface="Kozuka Gothic Pro EL" pitchFamily="34" charset="-128"/>
              <a:ea typeface="Kozuka Gothic Pro EL" pitchFamily="34" charset="-128"/>
              <a:cs typeface="Aharoni" pitchFamily="2" charset="-79"/>
            </a:endParaRPr>
          </a:p>
        </p:txBody>
      </p:sp>
      <p:pic>
        <p:nvPicPr>
          <p:cNvPr id="2053" name="Picture 3"/>
          <p:cNvPicPr>
            <a:picLocks noChangeAspect="1" noChangeArrowheads="1"/>
          </p:cNvPicPr>
          <p:nvPr/>
        </p:nvPicPr>
        <p:blipFill>
          <a:blip r:embed="rId4" cstate="print"/>
          <a:srcRect/>
          <a:stretch>
            <a:fillRect/>
          </a:stretch>
        </p:blipFill>
        <p:spPr bwMode="auto">
          <a:xfrm>
            <a:off x="1979610" y="1988840"/>
            <a:ext cx="5184775" cy="34559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ZoneTexte 7"/>
          <p:cNvSpPr txBox="1"/>
          <p:nvPr/>
        </p:nvSpPr>
        <p:spPr>
          <a:xfrm>
            <a:off x="2303463" y="5997575"/>
            <a:ext cx="4535487" cy="430213"/>
          </a:xfrm>
          <a:prstGeom prst="rect">
            <a:avLst/>
          </a:prstGeom>
          <a:noFill/>
        </p:spPr>
        <p:txBody>
          <a:bodyPr>
            <a:spAutoFit/>
          </a:bodyPr>
          <a:lstStyle/>
          <a:p>
            <a:pPr algn="ctr" fontAlgn="auto">
              <a:spcBef>
                <a:spcPts val="0"/>
              </a:spcBef>
              <a:spcAft>
                <a:spcPts val="0"/>
              </a:spcAft>
              <a:defRPr/>
            </a:pPr>
            <a:r>
              <a:rPr lang="fr-FR" sz="2200" b="1" cap="small" dirty="0">
                <a:effectLst>
                  <a:outerShdw blurRad="38100" dist="38100" dir="2700000" algn="tl">
                    <a:srgbClr val="000000">
                      <a:alpha val="43137"/>
                    </a:srgbClr>
                  </a:outerShdw>
                </a:effectLst>
                <a:latin typeface="Century Gothic" pitchFamily="34" charset="0"/>
              </a:rPr>
              <a:t>Charles Ehrmann Sports </a:t>
            </a:r>
            <a:r>
              <a:rPr lang="fr-FR" sz="2200" b="1" cap="small" dirty="0" err="1">
                <a:effectLst>
                  <a:outerShdw blurRad="38100" dist="38100" dir="2700000" algn="tl">
                    <a:srgbClr val="000000">
                      <a:alpha val="43137"/>
                    </a:srgbClr>
                  </a:outerShdw>
                </a:effectLst>
                <a:latin typeface="Century Gothic" pitchFamily="34" charset="0"/>
              </a:rPr>
              <a:t>Complex</a:t>
            </a:r>
            <a:endParaRPr lang="fr-FR" sz="2200" b="1" cap="small" dirty="0">
              <a:effectLst>
                <a:outerShdw blurRad="38100" dist="38100" dir="2700000" algn="tl">
                  <a:srgbClr val="000000">
                    <a:alpha val="43137"/>
                  </a:srgbClr>
                </a:outerShdw>
              </a:effectLst>
              <a:latin typeface="Century Gothic" pitchFamily="34" charset="0"/>
            </a:endParaRPr>
          </a:p>
        </p:txBody>
      </p:sp>
      <p:pic>
        <p:nvPicPr>
          <p:cNvPr id="11270" name="Picture 9" descr="http://www.efsra.com/fichiers/lien/image/10/Logo%20IAAF.jpg"/>
          <p:cNvPicPr>
            <a:picLocks noChangeAspect="1" noChangeArrowheads="1"/>
          </p:cNvPicPr>
          <p:nvPr/>
        </p:nvPicPr>
        <p:blipFill>
          <a:blip r:embed="rId5" cstate="print"/>
          <a:srcRect/>
          <a:stretch>
            <a:fillRect/>
          </a:stretch>
        </p:blipFill>
        <p:spPr bwMode="auto">
          <a:xfrm>
            <a:off x="241300" y="220663"/>
            <a:ext cx="1655763" cy="1104900"/>
          </a:xfrm>
          <a:prstGeom prst="rect">
            <a:avLst/>
          </a:prstGeom>
          <a:noFill/>
          <a:ln w="9525">
            <a:noFill/>
            <a:miter lim="800000"/>
            <a:headEnd/>
            <a:tailEnd/>
          </a:ln>
        </p:spPr>
      </p:pic>
      <p:cxnSp>
        <p:nvCxnSpPr>
          <p:cNvPr id="23" name="Connecteur droit 22"/>
          <p:cNvCxnSpPr/>
          <p:nvPr/>
        </p:nvCxnSpPr>
        <p:spPr>
          <a:xfrm>
            <a:off x="0" y="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0" y="0"/>
            <a:ext cx="9144000" cy="6858000"/>
          </a:xfrm>
          <a:prstGeom prst="rect">
            <a:avLst/>
          </a:prstGeom>
          <a:noFill/>
          <a:ln w="889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2" name="Rectangle 41"/>
          <p:cNvSpPr/>
          <p:nvPr/>
        </p:nvSpPr>
        <p:spPr>
          <a:xfrm>
            <a:off x="107950" y="115888"/>
            <a:ext cx="8928100" cy="662622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11276" name="Groupe 12"/>
          <p:cNvGrpSpPr>
            <a:grpSpLocks/>
          </p:cNvGrpSpPr>
          <p:nvPr/>
        </p:nvGrpSpPr>
        <p:grpSpPr bwMode="auto">
          <a:xfrm>
            <a:off x="7693025" y="5711825"/>
            <a:ext cx="1311275" cy="1030288"/>
            <a:chOff x="7693122" y="5711080"/>
            <a:chExt cx="1311221" cy="1031033"/>
          </a:xfrm>
        </p:grpSpPr>
        <p:sp>
          <p:nvSpPr>
            <p:cNvPr id="15" name="Organigramme : Délai 9"/>
            <p:cNvSpPr/>
            <p:nvPr/>
          </p:nvSpPr>
          <p:spPr>
            <a:xfrm rot="10800000">
              <a:off x="7693122" y="5711080"/>
              <a:ext cx="1311221" cy="1002437"/>
            </a:xfrm>
            <a:custGeom>
              <a:avLst/>
              <a:gdLst>
                <a:gd name="connsiteX0" fmla="*/ 0 w 1584176"/>
                <a:gd name="connsiteY0" fmla="*/ 0 h 1003145"/>
                <a:gd name="connsiteX1" fmla="*/ 792088 w 1584176"/>
                <a:gd name="connsiteY1" fmla="*/ 0 h 1003145"/>
                <a:gd name="connsiteX2" fmla="*/ 1584176 w 1584176"/>
                <a:gd name="connsiteY2" fmla="*/ 501573 h 1003145"/>
                <a:gd name="connsiteX3" fmla="*/ 792088 w 1584176"/>
                <a:gd name="connsiteY3" fmla="*/ 1003146 h 1003145"/>
                <a:gd name="connsiteX4" fmla="*/ 0 w 1584176"/>
                <a:gd name="connsiteY4" fmla="*/ 1003145 h 1003145"/>
                <a:gd name="connsiteX5" fmla="*/ 0 w 1584176"/>
                <a:gd name="connsiteY5" fmla="*/ 0 h 1003145"/>
                <a:gd name="connsiteX0" fmla="*/ 0 w 1311221"/>
                <a:gd name="connsiteY0" fmla="*/ 0 h 1003146"/>
                <a:gd name="connsiteX1" fmla="*/ 792088 w 1311221"/>
                <a:gd name="connsiteY1" fmla="*/ 0 h 1003146"/>
                <a:gd name="connsiteX2" fmla="*/ 1311221 w 1311221"/>
                <a:gd name="connsiteY2" fmla="*/ 501573 h 1003146"/>
                <a:gd name="connsiteX3" fmla="*/ 792088 w 1311221"/>
                <a:gd name="connsiteY3" fmla="*/ 1003146 h 1003146"/>
                <a:gd name="connsiteX4" fmla="*/ 0 w 1311221"/>
                <a:gd name="connsiteY4" fmla="*/ 1003145 h 1003146"/>
                <a:gd name="connsiteX5" fmla="*/ 0 w 1311221"/>
                <a:gd name="connsiteY5" fmla="*/ 0 h 100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21" h="1003146">
                  <a:moveTo>
                    <a:pt x="0" y="0"/>
                  </a:moveTo>
                  <a:lnTo>
                    <a:pt x="792088" y="0"/>
                  </a:lnTo>
                  <a:cubicBezTo>
                    <a:pt x="1229546" y="0"/>
                    <a:pt x="1311221" y="224562"/>
                    <a:pt x="1311221" y="501573"/>
                  </a:cubicBezTo>
                  <a:cubicBezTo>
                    <a:pt x="1311221" y="778584"/>
                    <a:pt x="1229546" y="1003146"/>
                    <a:pt x="792088" y="1003146"/>
                  </a:cubicBezTo>
                  <a:lnTo>
                    <a:pt x="0" y="100314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1278" name="Picture 7" descr="http://upload.wikimedia.org/wikipedia/fr/7/78/Logo_Ville_de_Nice.jpg"/>
            <p:cNvPicPr>
              <a:picLocks noChangeAspect="1" noChangeArrowheads="1"/>
            </p:cNvPicPr>
            <p:nvPr/>
          </p:nvPicPr>
          <p:blipFill>
            <a:blip r:embed="rId6" cstate="print"/>
            <a:srcRect/>
            <a:stretch>
              <a:fillRect/>
            </a:stretch>
          </p:blipFill>
          <p:spPr bwMode="auto">
            <a:xfrm>
              <a:off x="7863240" y="5805264"/>
              <a:ext cx="1089590" cy="819558"/>
            </a:xfrm>
            <a:prstGeom prst="rect">
              <a:avLst/>
            </a:prstGeom>
            <a:noFill/>
            <a:ln w="9525">
              <a:noFill/>
              <a:miter lim="800000"/>
              <a:headEnd/>
              <a:tailEnd/>
            </a:ln>
          </p:spPr>
        </p:pic>
        <p:sp>
          <p:nvSpPr>
            <p:cNvPr id="17" name="Rectangle 16"/>
            <p:cNvSpPr/>
            <p:nvPr/>
          </p:nvSpPr>
          <p:spPr>
            <a:xfrm>
              <a:off x="7693122" y="6232157"/>
              <a:ext cx="144457" cy="4813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Rectangle 17"/>
            <p:cNvSpPr/>
            <p:nvPr/>
          </p:nvSpPr>
          <p:spPr>
            <a:xfrm>
              <a:off x="7764557" y="6592780"/>
              <a:ext cx="360347" cy="1493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e 14"/>
          <p:cNvGrpSpPr>
            <a:grpSpLocks/>
          </p:cNvGrpSpPr>
          <p:nvPr/>
        </p:nvGrpSpPr>
        <p:grpSpPr bwMode="auto">
          <a:xfrm>
            <a:off x="107950" y="115888"/>
            <a:ext cx="8928100" cy="1327150"/>
            <a:chOff x="107950" y="115888"/>
            <a:chExt cx="8928100" cy="1326877"/>
          </a:xfrm>
        </p:grpSpPr>
        <p:sp>
          <p:nvSpPr>
            <p:cNvPr id="17" name="Rectangle 16"/>
            <p:cNvSpPr/>
            <p:nvPr/>
          </p:nvSpPr>
          <p:spPr>
            <a:xfrm>
              <a:off x="107950" y="115888"/>
              <a:ext cx="8928100" cy="13268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2306" name="Picture 8"/>
            <p:cNvPicPr>
              <a:picLocks noChangeAspect="1" noChangeArrowheads="1"/>
            </p:cNvPicPr>
            <p:nvPr/>
          </p:nvPicPr>
          <p:blipFill>
            <a:blip r:embed="rId3" cstate="print"/>
            <a:srcRect/>
            <a:stretch>
              <a:fillRect/>
            </a:stretch>
          </p:blipFill>
          <p:spPr bwMode="auto">
            <a:xfrm>
              <a:off x="7302907" y="158419"/>
              <a:ext cx="1644526" cy="1241813"/>
            </a:xfrm>
            <a:prstGeom prst="rect">
              <a:avLst/>
            </a:prstGeom>
            <a:noFill/>
            <a:ln w="9525">
              <a:noFill/>
              <a:miter lim="800000"/>
              <a:headEnd/>
              <a:tailEnd/>
            </a:ln>
          </p:spPr>
        </p:pic>
      </p:grpSp>
      <p:pic>
        <p:nvPicPr>
          <p:cNvPr id="4101" name="Picture 6" descr="http://www.universityarena.com/v2/wp-content/uploads/2012/09/Badminton.jpg"/>
          <p:cNvPicPr>
            <a:picLocks noChangeAspect="1" noChangeArrowheads="1"/>
          </p:cNvPicPr>
          <p:nvPr/>
        </p:nvPicPr>
        <p:blipFill>
          <a:blip r:embed="rId4" cstate="print"/>
          <a:srcRect/>
          <a:stretch>
            <a:fillRect/>
          </a:stretch>
        </p:blipFill>
        <p:spPr bwMode="auto">
          <a:xfrm>
            <a:off x="4932040" y="2348880"/>
            <a:ext cx="3384376" cy="25380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292" name="Picture 9" descr="http://topnews.in/sports/files/Badminton-World-Federation.jpg"/>
          <p:cNvPicPr>
            <a:picLocks noChangeAspect="1" noChangeArrowheads="1"/>
          </p:cNvPicPr>
          <p:nvPr/>
        </p:nvPicPr>
        <p:blipFill>
          <a:blip r:embed="rId5" cstate="print"/>
          <a:srcRect/>
          <a:stretch>
            <a:fillRect/>
          </a:stretch>
        </p:blipFill>
        <p:spPr bwMode="auto">
          <a:xfrm>
            <a:off x="207963" y="223838"/>
            <a:ext cx="1568450" cy="1109662"/>
          </a:xfrm>
          <a:prstGeom prst="rect">
            <a:avLst/>
          </a:prstGeom>
          <a:noFill/>
          <a:ln w="9525">
            <a:noFill/>
            <a:miter lim="800000"/>
            <a:headEnd/>
            <a:tailEnd/>
          </a:ln>
        </p:spPr>
      </p:pic>
      <p:sp>
        <p:nvSpPr>
          <p:cNvPr id="10" name="Rectangle 9"/>
          <p:cNvSpPr/>
          <p:nvPr/>
        </p:nvSpPr>
        <p:spPr>
          <a:xfrm>
            <a:off x="107950" y="115888"/>
            <a:ext cx="8928100" cy="662622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Rectangle 10"/>
          <p:cNvSpPr/>
          <p:nvPr/>
        </p:nvSpPr>
        <p:spPr>
          <a:xfrm>
            <a:off x="0" y="0"/>
            <a:ext cx="9144000" cy="6858000"/>
          </a:xfrm>
          <a:prstGeom prst="rect">
            <a:avLst/>
          </a:prstGeom>
          <a:noFill/>
          <a:ln w="889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2" name="Image 11" descr="badminton.png"/>
          <p:cNvPicPr>
            <a:picLocks noChangeAspect="1"/>
          </p:cNvPicPr>
          <p:nvPr/>
        </p:nvPicPr>
        <p:blipFill>
          <a:blip r:embed="rId6" cstate="print"/>
          <a:stretch>
            <a:fillRect/>
          </a:stretch>
        </p:blipFill>
        <p:spPr>
          <a:xfrm>
            <a:off x="899592" y="1912262"/>
            <a:ext cx="3503390" cy="3725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Titre 1"/>
          <p:cNvSpPr txBox="1">
            <a:spLocks/>
          </p:cNvSpPr>
          <p:nvPr/>
        </p:nvSpPr>
        <p:spPr bwMode="auto">
          <a:xfrm>
            <a:off x="107950" y="115888"/>
            <a:ext cx="8928100" cy="131445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FR" sz="4200" b="1" cap="small" dirty="0">
                <a:solidFill>
                  <a:srgbClr val="FABE00"/>
                </a:solidFill>
                <a:latin typeface="Kozuka Gothic Pro L" pitchFamily="34" charset="-128"/>
                <a:ea typeface="Kozuka Gothic Pro L" pitchFamily="34" charset="-128"/>
                <a:cs typeface="Aharoni" pitchFamily="2" charset="-79"/>
              </a:rPr>
              <a:t>B</a:t>
            </a:r>
            <a:r>
              <a:rPr lang="fr-FR" sz="4200" cap="small" dirty="0" smtClean="0">
                <a:solidFill>
                  <a:srgbClr val="5389D9"/>
                </a:solidFill>
                <a:latin typeface="Kozuka Gothic Pro EL" pitchFamily="34" charset="-128"/>
                <a:ea typeface="Kozuka Gothic Pro EL" pitchFamily="34" charset="-128"/>
                <a:cs typeface="Aharoni" pitchFamily="2" charset="-79"/>
              </a:rPr>
              <a:t>adminton</a:t>
            </a:r>
          </a:p>
        </p:txBody>
      </p:sp>
      <p:grpSp>
        <p:nvGrpSpPr>
          <p:cNvPr id="12299" name="Groupe 18"/>
          <p:cNvGrpSpPr>
            <a:grpSpLocks/>
          </p:cNvGrpSpPr>
          <p:nvPr/>
        </p:nvGrpSpPr>
        <p:grpSpPr bwMode="auto">
          <a:xfrm>
            <a:off x="7693025" y="5711825"/>
            <a:ext cx="1311275" cy="1030288"/>
            <a:chOff x="7693122" y="5711080"/>
            <a:chExt cx="1311221" cy="1031033"/>
          </a:xfrm>
        </p:grpSpPr>
        <p:sp>
          <p:nvSpPr>
            <p:cNvPr id="20" name="Organigramme : Délai 9"/>
            <p:cNvSpPr/>
            <p:nvPr/>
          </p:nvSpPr>
          <p:spPr>
            <a:xfrm rot="10800000">
              <a:off x="7693122" y="5711080"/>
              <a:ext cx="1311221" cy="1002437"/>
            </a:xfrm>
            <a:custGeom>
              <a:avLst/>
              <a:gdLst>
                <a:gd name="connsiteX0" fmla="*/ 0 w 1584176"/>
                <a:gd name="connsiteY0" fmla="*/ 0 h 1003145"/>
                <a:gd name="connsiteX1" fmla="*/ 792088 w 1584176"/>
                <a:gd name="connsiteY1" fmla="*/ 0 h 1003145"/>
                <a:gd name="connsiteX2" fmla="*/ 1584176 w 1584176"/>
                <a:gd name="connsiteY2" fmla="*/ 501573 h 1003145"/>
                <a:gd name="connsiteX3" fmla="*/ 792088 w 1584176"/>
                <a:gd name="connsiteY3" fmla="*/ 1003146 h 1003145"/>
                <a:gd name="connsiteX4" fmla="*/ 0 w 1584176"/>
                <a:gd name="connsiteY4" fmla="*/ 1003145 h 1003145"/>
                <a:gd name="connsiteX5" fmla="*/ 0 w 1584176"/>
                <a:gd name="connsiteY5" fmla="*/ 0 h 1003145"/>
                <a:gd name="connsiteX0" fmla="*/ 0 w 1311221"/>
                <a:gd name="connsiteY0" fmla="*/ 0 h 1003146"/>
                <a:gd name="connsiteX1" fmla="*/ 792088 w 1311221"/>
                <a:gd name="connsiteY1" fmla="*/ 0 h 1003146"/>
                <a:gd name="connsiteX2" fmla="*/ 1311221 w 1311221"/>
                <a:gd name="connsiteY2" fmla="*/ 501573 h 1003146"/>
                <a:gd name="connsiteX3" fmla="*/ 792088 w 1311221"/>
                <a:gd name="connsiteY3" fmla="*/ 1003146 h 1003146"/>
                <a:gd name="connsiteX4" fmla="*/ 0 w 1311221"/>
                <a:gd name="connsiteY4" fmla="*/ 1003145 h 1003146"/>
                <a:gd name="connsiteX5" fmla="*/ 0 w 1311221"/>
                <a:gd name="connsiteY5" fmla="*/ 0 h 100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21" h="1003146">
                  <a:moveTo>
                    <a:pt x="0" y="0"/>
                  </a:moveTo>
                  <a:lnTo>
                    <a:pt x="792088" y="0"/>
                  </a:lnTo>
                  <a:cubicBezTo>
                    <a:pt x="1229546" y="0"/>
                    <a:pt x="1311221" y="224562"/>
                    <a:pt x="1311221" y="501573"/>
                  </a:cubicBezTo>
                  <a:cubicBezTo>
                    <a:pt x="1311221" y="778584"/>
                    <a:pt x="1229546" y="1003146"/>
                    <a:pt x="792088" y="1003146"/>
                  </a:cubicBezTo>
                  <a:lnTo>
                    <a:pt x="0" y="100314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2302" name="Picture 7" descr="http://upload.wikimedia.org/wikipedia/fr/7/78/Logo_Ville_de_Nice.jpg"/>
            <p:cNvPicPr>
              <a:picLocks noChangeAspect="1" noChangeArrowheads="1"/>
            </p:cNvPicPr>
            <p:nvPr/>
          </p:nvPicPr>
          <p:blipFill>
            <a:blip r:embed="rId7" cstate="print"/>
            <a:srcRect/>
            <a:stretch>
              <a:fillRect/>
            </a:stretch>
          </p:blipFill>
          <p:spPr bwMode="auto">
            <a:xfrm>
              <a:off x="7863240" y="5805264"/>
              <a:ext cx="1089590" cy="819558"/>
            </a:xfrm>
            <a:prstGeom prst="rect">
              <a:avLst/>
            </a:prstGeom>
            <a:noFill/>
            <a:ln w="9525">
              <a:noFill/>
              <a:miter lim="800000"/>
              <a:headEnd/>
              <a:tailEnd/>
            </a:ln>
          </p:spPr>
        </p:pic>
        <p:sp>
          <p:nvSpPr>
            <p:cNvPr id="22" name="Rectangle 21"/>
            <p:cNvSpPr/>
            <p:nvPr/>
          </p:nvSpPr>
          <p:spPr>
            <a:xfrm>
              <a:off x="7693122" y="6232157"/>
              <a:ext cx="144457" cy="4813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Rectangle 22"/>
            <p:cNvSpPr/>
            <p:nvPr/>
          </p:nvSpPr>
          <p:spPr>
            <a:xfrm>
              <a:off x="7764557" y="6592780"/>
              <a:ext cx="360347" cy="1493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25" name="ZoneTexte 24"/>
          <p:cNvSpPr txBox="1"/>
          <p:nvPr/>
        </p:nvSpPr>
        <p:spPr>
          <a:xfrm>
            <a:off x="2303463" y="5997575"/>
            <a:ext cx="4535487" cy="430213"/>
          </a:xfrm>
          <a:prstGeom prst="rect">
            <a:avLst/>
          </a:prstGeom>
          <a:noFill/>
        </p:spPr>
        <p:txBody>
          <a:bodyPr>
            <a:spAutoFit/>
          </a:bodyPr>
          <a:lstStyle/>
          <a:p>
            <a:pPr algn="ctr" fontAlgn="auto">
              <a:spcBef>
                <a:spcPts val="0"/>
              </a:spcBef>
              <a:spcAft>
                <a:spcPts val="0"/>
              </a:spcAft>
              <a:defRPr/>
            </a:pPr>
            <a:r>
              <a:rPr lang="fr-FR" sz="2200" b="1" cap="small" dirty="0" err="1">
                <a:effectLst>
                  <a:outerShdw blurRad="38100" dist="38100" dir="2700000" algn="tl">
                    <a:srgbClr val="000000">
                      <a:alpha val="43137"/>
                    </a:srgbClr>
                  </a:outerShdw>
                </a:effectLst>
                <a:latin typeface="Century Gothic" pitchFamily="34" charset="0"/>
              </a:rPr>
              <a:t>Staps</a:t>
            </a:r>
            <a:r>
              <a:rPr lang="fr-FR" sz="2200" b="1" cap="small" dirty="0">
                <a:effectLst>
                  <a:outerShdw blurRad="38100" dist="38100" dir="2700000" algn="tl">
                    <a:srgbClr val="000000">
                      <a:alpha val="43137"/>
                    </a:srgbClr>
                  </a:outerShdw>
                </a:effectLst>
                <a:latin typeface="Century Gothic" pitchFamily="34" charset="0"/>
              </a:rPr>
              <a:t> Gym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1"/>
          <p:cNvPicPr>
            <a:picLocks noChangeAspect="1" noChangeArrowheads="1"/>
          </p:cNvPicPr>
          <p:nvPr/>
        </p:nvPicPr>
        <p:blipFill>
          <a:blip r:embed="rId3" cstate="print"/>
          <a:srcRect/>
          <a:stretch>
            <a:fillRect/>
          </a:stretch>
        </p:blipFill>
        <p:spPr bwMode="auto">
          <a:xfrm>
            <a:off x="717796" y="2564904"/>
            <a:ext cx="4718300" cy="31461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3315" name="Groupe 15"/>
          <p:cNvGrpSpPr>
            <a:grpSpLocks/>
          </p:cNvGrpSpPr>
          <p:nvPr/>
        </p:nvGrpSpPr>
        <p:grpSpPr bwMode="auto">
          <a:xfrm>
            <a:off x="107950" y="115888"/>
            <a:ext cx="8928100" cy="1327150"/>
            <a:chOff x="107950" y="115888"/>
            <a:chExt cx="8928100" cy="1326877"/>
          </a:xfrm>
        </p:grpSpPr>
        <p:sp>
          <p:nvSpPr>
            <p:cNvPr id="18" name="Rectangle 17"/>
            <p:cNvSpPr/>
            <p:nvPr/>
          </p:nvSpPr>
          <p:spPr>
            <a:xfrm>
              <a:off x="107950" y="115888"/>
              <a:ext cx="8928100" cy="13268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3330" name="Picture 8"/>
            <p:cNvPicPr>
              <a:picLocks noChangeAspect="1" noChangeArrowheads="1"/>
            </p:cNvPicPr>
            <p:nvPr/>
          </p:nvPicPr>
          <p:blipFill>
            <a:blip r:embed="rId4" cstate="print"/>
            <a:srcRect/>
            <a:stretch>
              <a:fillRect/>
            </a:stretch>
          </p:blipFill>
          <p:spPr bwMode="auto">
            <a:xfrm>
              <a:off x="7302907" y="158419"/>
              <a:ext cx="1644526" cy="1241813"/>
            </a:xfrm>
            <a:prstGeom prst="rect">
              <a:avLst/>
            </a:prstGeom>
            <a:noFill/>
            <a:ln w="9525">
              <a:noFill/>
              <a:miter lim="800000"/>
              <a:headEnd/>
              <a:tailEnd/>
            </a:ln>
          </p:spPr>
        </p:pic>
      </p:grpSp>
      <p:pic>
        <p:nvPicPr>
          <p:cNvPr id="5126" name="Picture 4"/>
          <p:cNvPicPr>
            <a:picLocks noChangeAspect="1" noChangeArrowheads="1"/>
          </p:cNvPicPr>
          <p:nvPr/>
        </p:nvPicPr>
        <p:blipFill>
          <a:blip r:embed="rId5" cstate="print"/>
          <a:srcRect/>
          <a:stretch>
            <a:fillRect/>
          </a:stretch>
        </p:blipFill>
        <p:spPr bwMode="auto">
          <a:xfrm>
            <a:off x="4788669" y="1916832"/>
            <a:ext cx="3743771" cy="24963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317" name="Picture 10" descr="http://live.lewispr.com/LEWISPR/files/2010/05/FIBA-logo.jpg"/>
          <p:cNvPicPr>
            <a:picLocks noChangeAspect="1" noChangeArrowheads="1"/>
          </p:cNvPicPr>
          <p:nvPr/>
        </p:nvPicPr>
        <p:blipFill>
          <a:blip r:embed="rId6" cstate="print"/>
          <a:srcRect/>
          <a:stretch>
            <a:fillRect/>
          </a:stretch>
        </p:blipFill>
        <p:spPr bwMode="auto">
          <a:xfrm>
            <a:off x="107950" y="115888"/>
            <a:ext cx="617538" cy="1241425"/>
          </a:xfrm>
          <a:prstGeom prst="rect">
            <a:avLst/>
          </a:prstGeom>
          <a:noFill/>
          <a:ln w="9525">
            <a:noFill/>
            <a:miter lim="800000"/>
            <a:headEnd/>
            <a:tailEnd/>
          </a:ln>
        </p:spPr>
      </p:pic>
      <p:sp>
        <p:nvSpPr>
          <p:cNvPr id="11" name="Rectangle 10"/>
          <p:cNvSpPr/>
          <p:nvPr/>
        </p:nvSpPr>
        <p:spPr>
          <a:xfrm>
            <a:off x="107950" y="115888"/>
            <a:ext cx="8928100" cy="662622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Rectangle 11"/>
          <p:cNvSpPr/>
          <p:nvPr/>
        </p:nvSpPr>
        <p:spPr>
          <a:xfrm>
            <a:off x="0" y="27384"/>
            <a:ext cx="9144000" cy="6858000"/>
          </a:xfrm>
          <a:prstGeom prst="rect">
            <a:avLst/>
          </a:prstGeom>
          <a:noFill/>
          <a:ln w="889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Titre 1"/>
          <p:cNvSpPr txBox="1">
            <a:spLocks/>
          </p:cNvSpPr>
          <p:nvPr/>
        </p:nvSpPr>
        <p:spPr bwMode="auto">
          <a:xfrm>
            <a:off x="107950" y="115888"/>
            <a:ext cx="8928100" cy="131445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FR" sz="4200" b="1" cap="small" dirty="0" smtClean="0">
                <a:solidFill>
                  <a:srgbClr val="FABE00"/>
                </a:solidFill>
                <a:latin typeface="Kozuka Gothic Pro L" pitchFamily="34" charset="-128"/>
                <a:ea typeface="Kozuka Gothic Pro L" pitchFamily="34" charset="-128"/>
                <a:cs typeface="Aharoni" pitchFamily="2" charset="-79"/>
              </a:rPr>
              <a:t>B</a:t>
            </a:r>
            <a:r>
              <a:rPr lang="fr-FR" sz="4200" cap="small" dirty="0" smtClean="0">
                <a:solidFill>
                  <a:srgbClr val="5389D9"/>
                </a:solidFill>
                <a:latin typeface="Kozuka Gothic Pro EL" pitchFamily="34" charset="-128"/>
                <a:ea typeface="Kozuka Gothic Pro EL" pitchFamily="34" charset="-128"/>
                <a:cs typeface="Aharoni" pitchFamily="2" charset="-79"/>
              </a:rPr>
              <a:t>asketball</a:t>
            </a:r>
          </a:p>
        </p:txBody>
      </p:sp>
      <p:grpSp>
        <p:nvGrpSpPr>
          <p:cNvPr id="13323" name="Groupe 19"/>
          <p:cNvGrpSpPr>
            <a:grpSpLocks/>
          </p:cNvGrpSpPr>
          <p:nvPr/>
        </p:nvGrpSpPr>
        <p:grpSpPr bwMode="auto">
          <a:xfrm>
            <a:off x="7693025" y="5711825"/>
            <a:ext cx="1311275" cy="1030288"/>
            <a:chOff x="7693122" y="5711080"/>
            <a:chExt cx="1311221" cy="1031033"/>
          </a:xfrm>
        </p:grpSpPr>
        <p:sp>
          <p:nvSpPr>
            <p:cNvPr id="21" name="Organigramme : Délai 9"/>
            <p:cNvSpPr/>
            <p:nvPr/>
          </p:nvSpPr>
          <p:spPr>
            <a:xfrm rot="10800000">
              <a:off x="7693122" y="5711080"/>
              <a:ext cx="1311221" cy="1002437"/>
            </a:xfrm>
            <a:custGeom>
              <a:avLst/>
              <a:gdLst>
                <a:gd name="connsiteX0" fmla="*/ 0 w 1584176"/>
                <a:gd name="connsiteY0" fmla="*/ 0 h 1003145"/>
                <a:gd name="connsiteX1" fmla="*/ 792088 w 1584176"/>
                <a:gd name="connsiteY1" fmla="*/ 0 h 1003145"/>
                <a:gd name="connsiteX2" fmla="*/ 1584176 w 1584176"/>
                <a:gd name="connsiteY2" fmla="*/ 501573 h 1003145"/>
                <a:gd name="connsiteX3" fmla="*/ 792088 w 1584176"/>
                <a:gd name="connsiteY3" fmla="*/ 1003146 h 1003145"/>
                <a:gd name="connsiteX4" fmla="*/ 0 w 1584176"/>
                <a:gd name="connsiteY4" fmla="*/ 1003145 h 1003145"/>
                <a:gd name="connsiteX5" fmla="*/ 0 w 1584176"/>
                <a:gd name="connsiteY5" fmla="*/ 0 h 1003145"/>
                <a:gd name="connsiteX0" fmla="*/ 0 w 1311221"/>
                <a:gd name="connsiteY0" fmla="*/ 0 h 1003146"/>
                <a:gd name="connsiteX1" fmla="*/ 792088 w 1311221"/>
                <a:gd name="connsiteY1" fmla="*/ 0 h 1003146"/>
                <a:gd name="connsiteX2" fmla="*/ 1311221 w 1311221"/>
                <a:gd name="connsiteY2" fmla="*/ 501573 h 1003146"/>
                <a:gd name="connsiteX3" fmla="*/ 792088 w 1311221"/>
                <a:gd name="connsiteY3" fmla="*/ 1003146 h 1003146"/>
                <a:gd name="connsiteX4" fmla="*/ 0 w 1311221"/>
                <a:gd name="connsiteY4" fmla="*/ 1003145 h 1003146"/>
                <a:gd name="connsiteX5" fmla="*/ 0 w 1311221"/>
                <a:gd name="connsiteY5" fmla="*/ 0 h 100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21" h="1003146">
                  <a:moveTo>
                    <a:pt x="0" y="0"/>
                  </a:moveTo>
                  <a:lnTo>
                    <a:pt x="792088" y="0"/>
                  </a:lnTo>
                  <a:cubicBezTo>
                    <a:pt x="1229546" y="0"/>
                    <a:pt x="1311221" y="224562"/>
                    <a:pt x="1311221" y="501573"/>
                  </a:cubicBezTo>
                  <a:cubicBezTo>
                    <a:pt x="1311221" y="778584"/>
                    <a:pt x="1229546" y="1003146"/>
                    <a:pt x="792088" y="1003146"/>
                  </a:cubicBezTo>
                  <a:lnTo>
                    <a:pt x="0" y="100314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3326" name="Picture 7" descr="http://upload.wikimedia.org/wikipedia/fr/7/78/Logo_Ville_de_Nice.jpg"/>
            <p:cNvPicPr>
              <a:picLocks noChangeAspect="1" noChangeArrowheads="1"/>
            </p:cNvPicPr>
            <p:nvPr/>
          </p:nvPicPr>
          <p:blipFill>
            <a:blip r:embed="rId7" cstate="print"/>
            <a:srcRect/>
            <a:stretch>
              <a:fillRect/>
            </a:stretch>
          </p:blipFill>
          <p:spPr bwMode="auto">
            <a:xfrm>
              <a:off x="7863240" y="5805264"/>
              <a:ext cx="1089590" cy="819558"/>
            </a:xfrm>
            <a:prstGeom prst="rect">
              <a:avLst/>
            </a:prstGeom>
            <a:noFill/>
            <a:ln w="9525">
              <a:noFill/>
              <a:miter lim="800000"/>
              <a:headEnd/>
              <a:tailEnd/>
            </a:ln>
          </p:spPr>
        </p:pic>
        <p:sp>
          <p:nvSpPr>
            <p:cNvPr id="23" name="Rectangle 22"/>
            <p:cNvSpPr/>
            <p:nvPr/>
          </p:nvSpPr>
          <p:spPr>
            <a:xfrm>
              <a:off x="7693122" y="6232157"/>
              <a:ext cx="144457" cy="4813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23"/>
            <p:cNvSpPr/>
            <p:nvPr/>
          </p:nvSpPr>
          <p:spPr>
            <a:xfrm>
              <a:off x="7764557" y="6592780"/>
              <a:ext cx="360347" cy="1493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25" name="ZoneTexte 24"/>
          <p:cNvSpPr txBox="1"/>
          <p:nvPr/>
        </p:nvSpPr>
        <p:spPr>
          <a:xfrm>
            <a:off x="2303463" y="5997575"/>
            <a:ext cx="4535487" cy="430213"/>
          </a:xfrm>
          <a:prstGeom prst="rect">
            <a:avLst/>
          </a:prstGeom>
          <a:noFill/>
        </p:spPr>
        <p:txBody>
          <a:bodyPr>
            <a:spAutoFit/>
          </a:bodyPr>
          <a:lstStyle/>
          <a:p>
            <a:pPr algn="ctr" fontAlgn="auto">
              <a:spcBef>
                <a:spcPts val="0"/>
              </a:spcBef>
              <a:spcAft>
                <a:spcPts val="0"/>
              </a:spcAft>
              <a:defRPr/>
            </a:pPr>
            <a:r>
              <a:rPr lang="fr-FR" sz="2200" b="1" cap="small" dirty="0" err="1">
                <a:effectLst>
                  <a:outerShdw blurRad="38100" dist="38100" dir="2700000" algn="tl">
                    <a:srgbClr val="000000">
                      <a:alpha val="43137"/>
                    </a:srgbClr>
                  </a:outerShdw>
                </a:effectLst>
                <a:latin typeface="Century Gothic" pitchFamily="34" charset="0"/>
              </a:rPr>
              <a:t>Leyrit</a:t>
            </a:r>
            <a:r>
              <a:rPr lang="fr-FR" sz="2200" b="1" cap="small" dirty="0">
                <a:effectLst>
                  <a:outerShdw blurRad="38100" dist="38100" dir="2700000" algn="tl">
                    <a:srgbClr val="000000">
                      <a:alpha val="43137"/>
                    </a:srgbClr>
                  </a:outerShdw>
                </a:effectLst>
                <a:latin typeface="Century Gothic" pitchFamily="34" charset="0"/>
              </a:rPr>
              <a:t> Gym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e 15"/>
          <p:cNvGrpSpPr>
            <a:grpSpLocks/>
          </p:cNvGrpSpPr>
          <p:nvPr/>
        </p:nvGrpSpPr>
        <p:grpSpPr bwMode="auto">
          <a:xfrm>
            <a:off x="107950" y="115888"/>
            <a:ext cx="8928100" cy="1327150"/>
            <a:chOff x="107950" y="115888"/>
            <a:chExt cx="8928100" cy="1326877"/>
          </a:xfrm>
        </p:grpSpPr>
        <p:sp>
          <p:nvSpPr>
            <p:cNvPr id="18" name="Rectangle 17"/>
            <p:cNvSpPr/>
            <p:nvPr/>
          </p:nvSpPr>
          <p:spPr>
            <a:xfrm>
              <a:off x="107950" y="115888"/>
              <a:ext cx="8928100" cy="13268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6642" name="Picture 8"/>
            <p:cNvPicPr>
              <a:picLocks noChangeAspect="1" noChangeArrowheads="1"/>
            </p:cNvPicPr>
            <p:nvPr/>
          </p:nvPicPr>
          <p:blipFill>
            <a:blip r:embed="rId3" cstate="print"/>
            <a:srcRect/>
            <a:stretch>
              <a:fillRect/>
            </a:stretch>
          </p:blipFill>
          <p:spPr bwMode="auto">
            <a:xfrm>
              <a:off x="7302907" y="158419"/>
              <a:ext cx="1644526" cy="1241813"/>
            </a:xfrm>
            <a:prstGeom prst="rect">
              <a:avLst/>
            </a:prstGeom>
            <a:noFill/>
            <a:ln w="9525">
              <a:noFill/>
              <a:miter lim="800000"/>
              <a:headEnd/>
              <a:tailEnd/>
            </a:ln>
          </p:spPr>
        </p:pic>
      </p:grpSp>
      <p:pic>
        <p:nvPicPr>
          <p:cNvPr id="18437" name="Picture 3"/>
          <p:cNvPicPr>
            <a:picLocks noChangeAspect="1" noChangeArrowheads="1"/>
          </p:cNvPicPr>
          <p:nvPr/>
        </p:nvPicPr>
        <p:blipFill>
          <a:blip r:embed="rId4" cstate="print"/>
          <a:srcRect/>
          <a:stretch>
            <a:fillRect/>
          </a:stretch>
        </p:blipFill>
        <p:spPr bwMode="auto">
          <a:xfrm>
            <a:off x="4112260" y="2372790"/>
            <a:ext cx="4295775" cy="28638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6628" name="Picture 10" descr="http://upload.wikimedia.org/wikipedia/en/thumb/5/52/International_Swimming_Federation_logo.png/225px-International_Swimming_Federation_logo.png"/>
          <p:cNvPicPr>
            <a:picLocks noChangeAspect="1" noChangeArrowheads="1"/>
          </p:cNvPicPr>
          <p:nvPr/>
        </p:nvPicPr>
        <p:blipFill>
          <a:blip r:embed="rId5" cstate="print"/>
          <a:srcRect/>
          <a:stretch>
            <a:fillRect/>
          </a:stretch>
        </p:blipFill>
        <p:spPr bwMode="auto">
          <a:xfrm>
            <a:off x="196850" y="146050"/>
            <a:ext cx="990600" cy="1254125"/>
          </a:xfrm>
          <a:prstGeom prst="rect">
            <a:avLst/>
          </a:prstGeom>
          <a:noFill/>
          <a:ln w="9525">
            <a:noFill/>
            <a:miter lim="800000"/>
            <a:headEnd/>
            <a:tailEnd/>
          </a:ln>
        </p:spPr>
      </p:pic>
      <p:sp>
        <p:nvSpPr>
          <p:cNvPr id="11" name="Rectangle 10"/>
          <p:cNvSpPr/>
          <p:nvPr/>
        </p:nvSpPr>
        <p:spPr>
          <a:xfrm>
            <a:off x="107950" y="115888"/>
            <a:ext cx="8928100" cy="662622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Rectangle 11"/>
          <p:cNvSpPr/>
          <p:nvPr/>
        </p:nvSpPr>
        <p:spPr>
          <a:xfrm>
            <a:off x="0" y="0"/>
            <a:ext cx="9144000" cy="6858000"/>
          </a:xfrm>
          <a:prstGeom prst="rect">
            <a:avLst/>
          </a:prstGeom>
          <a:noFill/>
          <a:ln w="889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3" name="Image 12" descr="natation.png"/>
          <p:cNvPicPr>
            <a:picLocks noChangeAspect="1"/>
          </p:cNvPicPr>
          <p:nvPr/>
        </p:nvPicPr>
        <p:blipFill>
          <a:blip r:embed="rId6" cstate="print"/>
          <a:stretch>
            <a:fillRect/>
          </a:stretch>
        </p:blipFill>
        <p:spPr>
          <a:xfrm>
            <a:off x="749829" y="1802183"/>
            <a:ext cx="2670043" cy="40050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7" name="Titre 1"/>
          <p:cNvSpPr txBox="1">
            <a:spLocks/>
          </p:cNvSpPr>
          <p:nvPr/>
        </p:nvSpPr>
        <p:spPr bwMode="auto">
          <a:xfrm>
            <a:off x="107950" y="115888"/>
            <a:ext cx="8928100" cy="131445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FR" sz="4200" b="1" cap="small" dirty="0" err="1" smtClean="0">
                <a:solidFill>
                  <a:srgbClr val="FABE00"/>
                </a:solidFill>
                <a:latin typeface="Kozuka Gothic Pro L" pitchFamily="34" charset="-128"/>
                <a:ea typeface="Kozuka Gothic Pro L" pitchFamily="34" charset="-128"/>
                <a:cs typeface="Aharoni" pitchFamily="2" charset="-79"/>
              </a:rPr>
              <a:t>S</a:t>
            </a:r>
            <a:r>
              <a:rPr lang="fr-FR" sz="4200" cap="small" dirty="0" err="1" smtClean="0">
                <a:solidFill>
                  <a:srgbClr val="5389D9"/>
                </a:solidFill>
                <a:latin typeface="Kozuka Gothic Pro EL" pitchFamily="34" charset="-128"/>
                <a:ea typeface="Kozuka Gothic Pro EL" pitchFamily="34" charset="-128"/>
                <a:cs typeface="Aharoni" pitchFamily="2" charset="-79"/>
              </a:rPr>
              <a:t>wimming</a:t>
            </a:r>
            <a:endParaRPr lang="fr-FR" sz="4200" cap="small" dirty="0" smtClean="0">
              <a:solidFill>
                <a:srgbClr val="5389D9"/>
              </a:solidFill>
              <a:latin typeface="Kozuka Gothic Pro EL" pitchFamily="34" charset="-128"/>
              <a:ea typeface="Kozuka Gothic Pro EL" pitchFamily="34" charset="-128"/>
              <a:cs typeface="Aharoni" pitchFamily="2" charset="-79"/>
            </a:endParaRPr>
          </a:p>
        </p:txBody>
      </p:sp>
      <p:grpSp>
        <p:nvGrpSpPr>
          <p:cNvPr id="26635" name="Groupe 19"/>
          <p:cNvGrpSpPr>
            <a:grpSpLocks/>
          </p:cNvGrpSpPr>
          <p:nvPr/>
        </p:nvGrpSpPr>
        <p:grpSpPr bwMode="auto">
          <a:xfrm>
            <a:off x="7693025" y="5711825"/>
            <a:ext cx="1311275" cy="1030288"/>
            <a:chOff x="7693122" y="5711080"/>
            <a:chExt cx="1311221" cy="1031033"/>
          </a:xfrm>
        </p:grpSpPr>
        <p:sp>
          <p:nvSpPr>
            <p:cNvPr id="21" name="Organigramme : Délai 9"/>
            <p:cNvSpPr/>
            <p:nvPr/>
          </p:nvSpPr>
          <p:spPr>
            <a:xfrm rot="10800000">
              <a:off x="7693122" y="5711080"/>
              <a:ext cx="1311221" cy="1002437"/>
            </a:xfrm>
            <a:custGeom>
              <a:avLst/>
              <a:gdLst>
                <a:gd name="connsiteX0" fmla="*/ 0 w 1584176"/>
                <a:gd name="connsiteY0" fmla="*/ 0 h 1003145"/>
                <a:gd name="connsiteX1" fmla="*/ 792088 w 1584176"/>
                <a:gd name="connsiteY1" fmla="*/ 0 h 1003145"/>
                <a:gd name="connsiteX2" fmla="*/ 1584176 w 1584176"/>
                <a:gd name="connsiteY2" fmla="*/ 501573 h 1003145"/>
                <a:gd name="connsiteX3" fmla="*/ 792088 w 1584176"/>
                <a:gd name="connsiteY3" fmla="*/ 1003146 h 1003145"/>
                <a:gd name="connsiteX4" fmla="*/ 0 w 1584176"/>
                <a:gd name="connsiteY4" fmla="*/ 1003145 h 1003145"/>
                <a:gd name="connsiteX5" fmla="*/ 0 w 1584176"/>
                <a:gd name="connsiteY5" fmla="*/ 0 h 1003145"/>
                <a:gd name="connsiteX0" fmla="*/ 0 w 1311221"/>
                <a:gd name="connsiteY0" fmla="*/ 0 h 1003146"/>
                <a:gd name="connsiteX1" fmla="*/ 792088 w 1311221"/>
                <a:gd name="connsiteY1" fmla="*/ 0 h 1003146"/>
                <a:gd name="connsiteX2" fmla="*/ 1311221 w 1311221"/>
                <a:gd name="connsiteY2" fmla="*/ 501573 h 1003146"/>
                <a:gd name="connsiteX3" fmla="*/ 792088 w 1311221"/>
                <a:gd name="connsiteY3" fmla="*/ 1003146 h 1003146"/>
                <a:gd name="connsiteX4" fmla="*/ 0 w 1311221"/>
                <a:gd name="connsiteY4" fmla="*/ 1003145 h 1003146"/>
                <a:gd name="connsiteX5" fmla="*/ 0 w 1311221"/>
                <a:gd name="connsiteY5" fmla="*/ 0 h 100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21" h="1003146">
                  <a:moveTo>
                    <a:pt x="0" y="0"/>
                  </a:moveTo>
                  <a:lnTo>
                    <a:pt x="792088" y="0"/>
                  </a:lnTo>
                  <a:cubicBezTo>
                    <a:pt x="1229546" y="0"/>
                    <a:pt x="1311221" y="224562"/>
                    <a:pt x="1311221" y="501573"/>
                  </a:cubicBezTo>
                  <a:cubicBezTo>
                    <a:pt x="1311221" y="778584"/>
                    <a:pt x="1229546" y="1003146"/>
                    <a:pt x="792088" y="1003146"/>
                  </a:cubicBezTo>
                  <a:lnTo>
                    <a:pt x="0" y="100314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6638" name="Picture 7" descr="http://upload.wikimedia.org/wikipedia/fr/7/78/Logo_Ville_de_Nice.jpg"/>
            <p:cNvPicPr>
              <a:picLocks noChangeAspect="1" noChangeArrowheads="1"/>
            </p:cNvPicPr>
            <p:nvPr/>
          </p:nvPicPr>
          <p:blipFill>
            <a:blip r:embed="rId7" cstate="print"/>
            <a:srcRect/>
            <a:stretch>
              <a:fillRect/>
            </a:stretch>
          </p:blipFill>
          <p:spPr bwMode="auto">
            <a:xfrm>
              <a:off x="7863240" y="5805264"/>
              <a:ext cx="1089590" cy="819558"/>
            </a:xfrm>
            <a:prstGeom prst="rect">
              <a:avLst/>
            </a:prstGeom>
            <a:noFill/>
            <a:ln w="9525">
              <a:noFill/>
              <a:miter lim="800000"/>
              <a:headEnd/>
              <a:tailEnd/>
            </a:ln>
          </p:spPr>
        </p:pic>
        <p:sp>
          <p:nvSpPr>
            <p:cNvPr id="23" name="Rectangle 22"/>
            <p:cNvSpPr/>
            <p:nvPr/>
          </p:nvSpPr>
          <p:spPr>
            <a:xfrm>
              <a:off x="7693122" y="6232157"/>
              <a:ext cx="144457" cy="4813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23"/>
            <p:cNvSpPr/>
            <p:nvPr/>
          </p:nvSpPr>
          <p:spPr>
            <a:xfrm>
              <a:off x="7764557" y="6592780"/>
              <a:ext cx="360347" cy="1493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25" name="ZoneTexte 24"/>
          <p:cNvSpPr txBox="1"/>
          <p:nvPr/>
        </p:nvSpPr>
        <p:spPr>
          <a:xfrm>
            <a:off x="2303463" y="5997575"/>
            <a:ext cx="4535487" cy="430213"/>
          </a:xfrm>
          <a:prstGeom prst="rect">
            <a:avLst/>
          </a:prstGeom>
          <a:noFill/>
        </p:spPr>
        <p:txBody>
          <a:bodyPr>
            <a:spAutoFit/>
          </a:bodyPr>
          <a:lstStyle/>
          <a:p>
            <a:pPr algn="ctr" fontAlgn="auto">
              <a:spcBef>
                <a:spcPts val="0"/>
              </a:spcBef>
              <a:spcAft>
                <a:spcPts val="0"/>
              </a:spcAft>
              <a:defRPr/>
            </a:pPr>
            <a:r>
              <a:rPr lang="fr-FR" sz="2200" b="1" cap="small" dirty="0">
                <a:effectLst>
                  <a:outerShdw blurRad="38100" dist="38100" dir="2700000" algn="tl">
                    <a:srgbClr val="000000">
                      <a:alpha val="43137"/>
                    </a:srgbClr>
                  </a:outerShdw>
                </a:effectLst>
                <a:latin typeface="Century Gothic" pitchFamily="34" charset="0"/>
              </a:rPr>
              <a:t>Jean Bouin </a:t>
            </a:r>
            <a:r>
              <a:rPr lang="fr-FR" sz="2200" b="1" cap="small" dirty="0" err="1">
                <a:effectLst>
                  <a:outerShdw blurRad="38100" dist="38100" dir="2700000" algn="tl">
                    <a:srgbClr val="000000">
                      <a:alpha val="43137"/>
                    </a:srgbClr>
                  </a:outerShdw>
                </a:effectLst>
                <a:latin typeface="Century Gothic" pitchFamily="34" charset="0"/>
              </a:rPr>
              <a:t>Aquatic</a:t>
            </a:r>
            <a:r>
              <a:rPr lang="fr-FR" sz="2200" b="1" cap="small" dirty="0">
                <a:effectLst>
                  <a:outerShdw blurRad="38100" dist="38100" dir="2700000" algn="tl">
                    <a:srgbClr val="000000">
                      <a:alpha val="43137"/>
                    </a:srgbClr>
                  </a:outerShdw>
                </a:effectLst>
                <a:latin typeface="Century Gothic" pitchFamily="34" charset="0"/>
              </a:rPr>
              <a:t> </a:t>
            </a:r>
            <a:r>
              <a:rPr lang="fr-FR" sz="2200" b="1" cap="small" dirty="0" err="1">
                <a:effectLst>
                  <a:outerShdw blurRad="38100" dist="38100" dir="2700000" algn="tl">
                    <a:srgbClr val="000000">
                      <a:alpha val="43137"/>
                    </a:srgbClr>
                  </a:outerShdw>
                </a:effectLst>
                <a:latin typeface="Century Gothic" pitchFamily="34" charset="0"/>
              </a:rPr>
              <a:t>Complex</a:t>
            </a:r>
            <a:endParaRPr lang="fr-FR" sz="2200" b="1" cap="small" dirty="0">
              <a:effectLst>
                <a:outerShdw blurRad="38100" dist="38100" dir="2700000" algn="tl">
                  <a:srgbClr val="000000">
                    <a:alpha val="43137"/>
                  </a:srgbClr>
                </a:outerShdw>
              </a:effectLst>
              <a:latin typeface="Century Gothic"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7" name="Picture 10" descr="http://www.centuryvillagecondoforsale.com/wp-content/uploads/2011/06/senior-playing-tennis.jpg"/>
          <p:cNvPicPr>
            <a:picLocks noChangeAspect="1" noChangeArrowheads="1"/>
          </p:cNvPicPr>
          <p:nvPr/>
        </p:nvPicPr>
        <p:blipFill>
          <a:blip r:embed="rId3" cstate="print"/>
          <a:srcRect/>
          <a:stretch>
            <a:fillRect/>
          </a:stretch>
        </p:blipFill>
        <p:spPr bwMode="auto">
          <a:xfrm>
            <a:off x="539552" y="2647745"/>
            <a:ext cx="4086423" cy="30633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28675" name="Groupe 15"/>
          <p:cNvGrpSpPr>
            <a:grpSpLocks/>
          </p:cNvGrpSpPr>
          <p:nvPr/>
        </p:nvGrpSpPr>
        <p:grpSpPr bwMode="auto">
          <a:xfrm>
            <a:off x="107950" y="115888"/>
            <a:ext cx="8928100" cy="1327150"/>
            <a:chOff x="107950" y="115888"/>
            <a:chExt cx="8928100" cy="1326877"/>
          </a:xfrm>
        </p:grpSpPr>
        <p:sp>
          <p:nvSpPr>
            <p:cNvPr id="17" name="Rectangle 16"/>
            <p:cNvSpPr/>
            <p:nvPr/>
          </p:nvSpPr>
          <p:spPr>
            <a:xfrm>
              <a:off x="107950" y="115888"/>
              <a:ext cx="8928100" cy="13268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8690" name="Picture 8"/>
            <p:cNvPicPr>
              <a:picLocks noChangeAspect="1" noChangeArrowheads="1"/>
            </p:cNvPicPr>
            <p:nvPr/>
          </p:nvPicPr>
          <p:blipFill>
            <a:blip r:embed="rId4" cstate="print"/>
            <a:srcRect/>
            <a:stretch>
              <a:fillRect/>
            </a:stretch>
          </p:blipFill>
          <p:spPr bwMode="auto">
            <a:xfrm>
              <a:off x="7302907" y="158419"/>
              <a:ext cx="1644526" cy="1241813"/>
            </a:xfrm>
            <a:prstGeom prst="rect">
              <a:avLst/>
            </a:prstGeom>
            <a:noFill/>
            <a:ln w="9525">
              <a:noFill/>
              <a:miter lim="800000"/>
              <a:headEnd/>
              <a:tailEnd/>
            </a:ln>
          </p:spPr>
        </p:pic>
      </p:grpSp>
      <p:pic>
        <p:nvPicPr>
          <p:cNvPr id="25605" name="Picture 4"/>
          <p:cNvPicPr>
            <a:picLocks noChangeAspect="1" noChangeArrowheads="1"/>
          </p:cNvPicPr>
          <p:nvPr/>
        </p:nvPicPr>
        <p:blipFill>
          <a:blip r:embed="rId5" cstate="print"/>
          <a:srcRect/>
          <a:stretch>
            <a:fillRect/>
          </a:stretch>
        </p:blipFill>
        <p:spPr bwMode="auto">
          <a:xfrm>
            <a:off x="4283968" y="1820988"/>
            <a:ext cx="4320480" cy="2880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677" name="Picture 10" descr="http://www.ocasia.org/Images-OCA/Logo-International-Tennis-Federation_173160002166.jpg"/>
          <p:cNvPicPr>
            <a:picLocks noChangeAspect="1" noChangeArrowheads="1"/>
          </p:cNvPicPr>
          <p:nvPr/>
        </p:nvPicPr>
        <p:blipFill>
          <a:blip r:embed="rId6" cstate="print"/>
          <a:srcRect/>
          <a:stretch>
            <a:fillRect/>
          </a:stretch>
        </p:blipFill>
        <p:spPr bwMode="auto">
          <a:xfrm>
            <a:off x="166688" y="152400"/>
            <a:ext cx="1241425" cy="1241425"/>
          </a:xfrm>
          <a:prstGeom prst="rect">
            <a:avLst/>
          </a:prstGeom>
          <a:noFill/>
          <a:ln w="9525">
            <a:noFill/>
            <a:miter lim="800000"/>
            <a:headEnd/>
            <a:tailEnd/>
          </a:ln>
        </p:spPr>
      </p:pic>
      <p:sp>
        <p:nvSpPr>
          <p:cNvPr id="11" name="Rectangle 10"/>
          <p:cNvSpPr/>
          <p:nvPr/>
        </p:nvSpPr>
        <p:spPr>
          <a:xfrm>
            <a:off x="107950" y="115888"/>
            <a:ext cx="8928100" cy="662622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2" name="Rectangle 11"/>
          <p:cNvSpPr/>
          <p:nvPr/>
        </p:nvSpPr>
        <p:spPr>
          <a:xfrm>
            <a:off x="0" y="0"/>
            <a:ext cx="9144000" cy="6858000"/>
          </a:xfrm>
          <a:prstGeom prst="rect">
            <a:avLst/>
          </a:prstGeom>
          <a:noFill/>
          <a:ln w="889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5" name="Titre 1"/>
          <p:cNvSpPr txBox="1">
            <a:spLocks/>
          </p:cNvSpPr>
          <p:nvPr/>
        </p:nvSpPr>
        <p:spPr bwMode="auto">
          <a:xfrm>
            <a:off x="107950" y="115888"/>
            <a:ext cx="8928100" cy="131445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FR" sz="4200" b="1" cap="small" dirty="0" smtClean="0">
                <a:solidFill>
                  <a:srgbClr val="FABE00"/>
                </a:solidFill>
                <a:latin typeface="Kozuka Gothic Pro L" pitchFamily="34" charset="-128"/>
                <a:ea typeface="Kozuka Gothic Pro L" pitchFamily="34" charset="-128"/>
                <a:cs typeface="Aharoni" pitchFamily="2" charset="-79"/>
              </a:rPr>
              <a:t>T</a:t>
            </a:r>
            <a:r>
              <a:rPr lang="fr-FR" sz="4200" cap="small" dirty="0" smtClean="0">
                <a:solidFill>
                  <a:srgbClr val="5389D9"/>
                </a:solidFill>
                <a:latin typeface="Kozuka Gothic Pro EL" pitchFamily="34" charset="-128"/>
                <a:ea typeface="Kozuka Gothic Pro EL" pitchFamily="34" charset="-128"/>
                <a:cs typeface="Aharoni" pitchFamily="2" charset="-79"/>
              </a:rPr>
              <a:t>ennis</a:t>
            </a:r>
          </a:p>
        </p:txBody>
      </p:sp>
      <p:grpSp>
        <p:nvGrpSpPr>
          <p:cNvPr id="28683" name="Groupe 18"/>
          <p:cNvGrpSpPr>
            <a:grpSpLocks/>
          </p:cNvGrpSpPr>
          <p:nvPr/>
        </p:nvGrpSpPr>
        <p:grpSpPr bwMode="auto">
          <a:xfrm>
            <a:off x="7693025" y="5711825"/>
            <a:ext cx="1311275" cy="1030288"/>
            <a:chOff x="7693122" y="5711080"/>
            <a:chExt cx="1311221" cy="1031033"/>
          </a:xfrm>
        </p:grpSpPr>
        <p:sp>
          <p:nvSpPr>
            <p:cNvPr id="20" name="Organigramme : Délai 9"/>
            <p:cNvSpPr/>
            <p:nvPr/>
          </p:nvSpPr>
          <p:spPr>
            <a:xfrm rot="10800000">
              <a:off x="7693122" y="5711080"/>
              <a:ext cx="1311221" cy="1002437"/>
            </a:xfrm>
            <a:custGeom>
              <a:avLst/>
              <a:gdLst>
                <a:gd name="connsiteX0" fmla="*/ 0 w 1584176"/>
                <a:gd name="connsiteY0" fmla="*/ 0 h 1003145"/>
                <a:gd name="connsiteX1" fmla="*/ 792088 w 1584176"/>
                <a:gd name="connsiteY1" fmla="*/ 0 h 1003145"/>
                <a:gd name="connsiteX2" fmla="*/ 1584176 w 1584176"/>
                <a:gd name="connsiteY2" fmla="*/ 501573 h 1003145"/>
                <a:gd name="connsiteX3" fmla="*/ 792088 w 1584176"/>
                <a:gd name="connsiteY3" fmla="*/ 1003146 h 1003145"/>
                <a:gd name="connsiteX4" fmla="*/ 0 w 1584176"/>
                <a:gd name="connsiteY4" fmla="*/ 1003145 h 1003145"/>
                <a:gd name="connsiteX5" fmla="*/ 0 w 1584176"/>
                <a:gd name="connsiteY5" fmla="*/ 0 h 1003145"/>
                <a:gd name="connsiteX0" fmla="*/ 0 w 1311221"/>
                <a:gd name="connsiteY0" fmla="*/ 0 h 1003146"/>
                <a:gd name="connsiteX1" fmla="*/ 792088 w 1311221"/>
                <a:gd name="connsiteY1" fmla="*/ 0 h 1003146"/>
                <a:gd name="connsiteX2" fmla="*/ 1311221 w 1311221"/>
                <a:gd name="connsiteY2" fmla="*/ 501573 h 1003146"/>
                <a:gd name="connsiteX3" fmla="*/ 792088 w 1311221"/>
                <a:gd name="connsiteY3" fmla="*/ 1003146 h 1003146"/>
                <a:gd name="connsiteX4" fmla="*/ 0 w 1311221"/>
                <a:gd name="connsiteY4" fmla="*/ 1003145 h 1003146"/>
                <a:gd name="connsiteX5" fmla="*/ 0 w 1311221"/>
                <a:gd name="connsiteY5" fmla="*/ 0 h 100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21" h="1003146">
                  <a:moveTo>
                    <a:pt x="0" y="0"/>
                  </a:moveTo>
                  <a:lnTo>
                    <a:pt x="792088" y="0"/>
                  </a:lnTo>
                  <a:cubicBezTo>
                    <a:pt x="1229546" y="0"/>
                    <a:pt x="1311221" y="224562"/>
                    <a:pt x="1311221" y="501573"/>
                  </a:cubicBezTo>
                  <a:cubicBezTo>
                    <a:pt x="1311221" y="778584"/>
                    <a:pt x="1229546" y="1003146"/>
                    <a:pt x="792088" y="1003146"/>
                  </a:cubicBezTo>
                  <a:lnTo>
                    <a:pt x="0" y="100314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8686" name="Picture 7" descr="http://upload.wikimedia.org/wikipedia/fr/7/78/Logo_Ville_de_Nice.jpg"/>
            <p:cNvPicPr>
              <a:picLocks noChangeAspect="1" noChangeArrowheads="1"/>
            </p:cNvPicPr>
            <p:nvPr/>
          </p:nvPicPr>
          <p:blipFill>
            <a:blip r:embed="rId7" cstate="print"/>
            <a:srcRect/>
            <a:stretch>
              <a:fillRect/>
            </a:stretch>
          </p:blipFill>
          <p:spPr bwMode="auto">
            <a:xfrm>
              <a:off x="7863240" y="5805264"/>
              <a:ext cx="1089590" cy="819558"/>
            </a:xfrm>
            <a:prstGeom prst="rect">
              <a:avLst/>
            </a:prstGeom>
            <a:noFill/>
            <a:ln w="9525">
              <a:noFill/>
              <a:miter lim="800000"/>
              <a:headEnd/>
              <a:tailEnd/>
            </a:ln>
          </p:spPr>
        </p:pic>
        <p:sp>
          <p:nvSpPr>
            <p:cNvPr id="22" name="Rectangle 21"/>
            <p:cNvSpPr/>
            <p:nvPr/>
          </p:nvSpPr>
          <p:spPr>
            <a:xfrm>
              <a:off x="7693122" y="6232157"/>
              <a:ext cx="144457" cy="4813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Rectangle 22"/>
            <p:cNvSpPr/>
            <p:nvPr/>
          </p:nvSpPr>
          <p:spPr>
            <a:xfrm>
              <a:off x="7764557" y="6592780"/>
              <a:ext cx="360347" cy="1493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24" name="ZoneTexte 23"/>
          <p:cNvSpPr txBox="1"/>
          <p:nvPr/>
        </p:nvSpPr>
        <p:spPr>
          <a:xfrm>
            <a:off x="2303463" y="5997575"/>
            <a:ext cx="4535487" cy="430213"/>
          </a:xfrm>
          <a:prstGeom prst="rect">
            <a:avLst/>
          </a:prstGeom>
          <a:noFill/>
        </p:spPr>
        <p:txBody>
          <a:bodyPr>
            <a:spAutoFit/>
          </a:bodyPr>
          <a:lstStyle/>
          <a:p>
            <a:pPr algn="ctr" fontAlgn="auto">
              <a:spcBef>
                <a:spcPts val="0"/>
              </a:spcBef>
              <a:spcAft>
                <a:spcPts val="0"/>
              </a:spcAft>
              <a:defRPr/>
            </a:pPr>
            <a:r>
              <a:rPr lang="fr-FR" sz="2200" b="1" cap="small" dirty="0">
                <a:effectLst>
                  <a:outerShdw blurRad="38100" dist="38100" dir="2700000" algn="tl">
                    <a:srgbClr val="000000">
                      <a:alpha val="43137"/>
                    </a:srgbClr>
                  </a:outerShdw>
                </a:effectLst>
                <a:latin typeface="Century Gothic" pitchFamily="34" charset="0"/>
              </a:rPr>
              <a:t>Combes Tennis Centre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e 19"/>
          <p:cNvGrpSpPr>
            <a:grpSpLocks/>
          </p:cNvGrpSpPr>
          <p:nvPr/>
        </p:nvGrpSpPr>
        <p:grpSpPr bwMode="auto">
          <a:xfrm>
            <a:off x="107950" y="115888"/>
            <a:ext cx="8928100" cy="1327150"/>
            <a:chOff x="107950" y="115888"/>
            <a:chExt cx="8928100" cy="1326877"/>
          </a:xfrm>
        </p:grpSpPr>
        <p:sp>
          <p:nvSpPr>
            <p:cNvPr id="21" name="Rectangle 20"/>
            <p:cNvSpPr/>
            <p:nvPr/>
          </p:nvSpPr>
          <p:spPr>
            <a:xfrm>
              <a:off x="107950" y="115888"/>
              <a:ext cx="8928100" cy="13268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9714" name="Picture 8"/>
            <p:cNvPicPr>
              <a:picLocks noChangeAspect="1" noChangeArrowheads="1"/>
            </p:cNvPicPr>
            <p:nvPr/>
          </p:nvPicPr>
          <p:blipFill>
            <a:blip r:embed="rId3" cstate="print"/>
            <a:srcRect/>
            <a:stretch>
              <a:fillRect/>
            </a:stretch>
          </p:blipFill>
          <p:spPr bwMode="auto">
            <a:xfrm>
              <a:off x="7302907" y="158419"/>
              <a:ext cx="1644526" cy="1241813"/>
            </a:xfrm>
            <a:prstGeom prst="rect">
              <a:avLst/>
            </a:prstGeom>
            <a:noFill/>
            <a:ln w="9525">
              <a:noFill/>
              <a:miter lim="800000"/>
              <a:headEnd/>
              <a:tailEnd/>
            </a:ln>
          </p:spPr>
        </p:pic>
      </p:grpSp>
      <p:pic>
        <p:nvPicPr>
          <p:cNvPr id="21511" name="Picture 4"/>
          <p:cNvPicPr>
            <a:picLocks noChangeAspect="1" noChangeArrowheads="1"/>
          </p:cNvPicPr>
          <p:nvPr/>
        </p:nvPicPr>
        <p:blipFill>
          <a:blip r:embed="rId4" cstate="print"/>
          <a:srcRect/>
          <a:stretch>
            <a:fillRect/>
          </a:stretch>
        </p:blipFill>
        <p:spPr bwMode="auto">
          <a:xfrm>
            <a:off x="4211960" y="2216373"/>
            <a:ext cx="4261247" cy="29149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9700" name="Picture 10" descr="http://upload.wikimedia.org/wikipedia/fr/thumb/d/d0/Irb.gif/200px-Irb.gif"/>
          <p:cNvPicPr>
            <a:picLocks noChangeAspect="1" noChangeArrowheads="1"/>
          </p:cNvPicPr>
          <p:nvPr/>
        </p:nvPicPr>
        <p:blipFill>
          <a:blip r:embed="rId5" cstate="print"/>
          <a:srcRect/>
          <a:stretch>
            <a:fillRect/>
          </a:stretch>
        </p:blipFill>
        <p:spPr bwMode="auto">
          <a:xfrm>
            <a:off x="190500" y="201613"/>
            <a:ext cx="925513" cy="1155700"/>
          </a:xfrm>
          <a:prstGeom prst="rect">
            <a:avLst/>
          </a:prstGeom>
          <a:noFill/>
          <a:ln w="9525">
            <a:noFill/>
            <a:miter lim="800000"/>
            <a:headEnd/>
            <a:tailEnd/>
          </a:ln>
        </p:spPr>
      </p:pic>
      <p:sp>
        <p:nvSpPr>
          <p:cNvPr id="11" name="Rectangle 10"/>
          <p:cNvSpPr/>
          <p:nvPr/>
        </p:nvSpPr>
        <p:spPr>
          <a:xfrm>
            <a:off x="107950" y="115888"/>
            <a:ext cx="8928100" cy="662622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2" name="Rectangle 11"/>
          <p:cNvSpPr/>
          <p:nvPr/>
        </p:nvSpPr>
        <p:spPr>
          <a:xfrm>
            <a:off x="0" y="0"/>
            <a:ext cx="9144000" cy="6858000"/>
          </a:xfrm>
          <a:prstGeom prst="rect">
            <a:avLst/>
          </a:prstGeom>
          <a:noFill/>
          <a:ln w="889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pic>
        <p:nvPicPr>
          <p:cNvPr id="13" name="Image 12" descr="rugby.png"/>
          <p:cNvPicPr>
            <a:picLocks noChangeAspect="1"/>
          </p:cNvPicPr>
          <p:nvPr/>
        </p:nvPicPr>
        <p:blipFill>
          <a:blip r:embed="rId6" cstate="print"/>
          <a:stretch>
            <a:fillRect/>
          </a:stretch>
        </p:blipFill>
        <p:spPr>
          <a:xfrm>
            <a:off x="637530" y="1844824"/>
            <a:ext cx="3096344" cy="36580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Titre 1"/>
          <p:cNvSpPr txBox="1">
            <a:spLocks/>
          </p:cNvSpPr>
          <p:nvPr/>
        </p:nvSpPr>
        <p:spPr bwMode="auto">
          <a:xfrm>
            <a:off x="107950" y="115888"/>
            <a:ext cx="8928100" cy="131445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FR" sz="4200" b="1" cap="small" dirty="0" err="1" smtClean="0">
                <a:solidFill>
                  <a:srgbClr val="FABE00"/>
                </a:solidFill>
                <a:latin typeface="Kozuka Gothic Pro L" pitchFamily="34" charset="-128"/>
                <a:ea typeface="Kozuka Gothic Pro L" pitchFamily="34" charset="-128"/>
                <a:cs typeface="Aharoni" pitchFamily="2" charset="-79"/>
              </a:rPr>
              <a:t>T</a:t>
            </a:r>
            <a:r>
              <a:rPr lang="fr-FR" sz="4200" cap="small" dirty="0" err="1" smtClean="0">
                <a:solidFill>
                  <a:srgbClr val="5389D9"/>
                </a:solidFill>
                <a:latin typeface="Kozuka Gothic Pro EL" pitchFamily="34" charset="-128"/>
                <a:ea typeface="Kozuka Gothic Pro EL" pitchFamily="34" charset="-128"/>
                <a:cs typeface="Aharoni" pitchFamily="2" charset="-79"/>
              </a:rPr>
              <a:t>ouch</a:t>
            </a:r>
            <a:r>
              <a:rPr lang="fr-FR" sz="4200" cap="small" dirty="0" smtClean="0">
                <a:solidFill>
                  <a:srgbClr val="5389D9"/>
                </a:solidFill>
                <a:latin typeface="Kozuka Gothic Pro EL" pitchFamily="34" charset="-128"/>
                <a:ea typeface="Kozuka Gothic Pro EL" pitchFamily="34" charset="-128"/>
                <a:cs typeface="Aharoni" pitchFamily="2" charset="-79"/>
              </a:rPr>
              <a:t> Rugby</a:t>
            </a:r>
          </a:p>
        </p:txBody>
      </p:sp>
      <p:grpSp>
        <p:nvGrpSpPr>
          <p:cNvPr id="29707" name="Groupe 22"/>
          <p:cNvGrpSpPr>
            <a:grpSpLocks/>
          </p:cNvGrpSpPr>
          <p:nvPr/>
        </p:nvGrpSpPr>
        <p:grpSpPr bwMode="auto">
          <a:xfrm>
            <a:off x="7693025" y="5711825"/>
            <a:ext cx="1311275" cy="1030288"/>
            <a:chOff x="7693122" y="5711080"/>
            <a:chExt cx="1311221" cy="1031033"/>
          </a:xfrm>
        </p:grpSpPr>
        <p:sp>
          <p:nvSpPr>
            <p:cNvPr id="24" name="Organigramme : Délai 9"/>
            <p:cNvSpPr/>
            <p:nvPr/>
          </p:nvSpPr>
          <p:spPr>
            <a:xfrm rot="10800000">
              <a:off x="7693122" y="5711080"/>
              <a:ext cx="1311221" cy="1002437"/>
            </a:xfrm>
            <a:custGeom>
              <a:avLst/>
              <a:gdLst>
                <a:gd name="connsiteX0" fmla="*/ 0 w 1584176"/>
                <a:gd name="connsiteY0" fmla="*/ 0 h 1003145"/>
                <a:gd name="connsiteX1" fmla="*/ 792088 w 1584176"/>
                <a:gd name="connsiteY1" fmla="*/ 0 h 1003145"/>
                <a:gd name="connsiteX2" fmla="*/ 1584176 w 1584176"/>
                <a:gd name="connsiteY2" fmla="*/ 501573 h 1003145"/>
                <a:gd name="connsiteX3" fmla="*/ 792088 w 1584176"/>
                <a:gd name="connsiteY3" fmla="*/ 1003146 h 1003145"/>
                <a:gd name="connsiteX4" fmla="*/ 0 w 1584176"/>
                <a:gd name="connsiteY4" fmla="*/ 1003145 h 1003145"/>
                <a:gd name="connsiteX5" fmla="*/ 0 w 1584176"/>
                <a:gd name="connsiteY5" fmla="*/ 0 h 1003145"/>
                <a:gd name="connsiteX0" fmla="*/ 0 w 1311221"/>
                <a:gd name="connsiteY0" fmla="*/ 0 h 1003146"/>
                <a:gd name="connsiteX1" fmla="*/ 792088 w 1311221"/>
                <a:gd name="connsiteY1" fmla="*/ 0 h 1003146"/>
                <a:gd name="connsiteX2" fmla="*/ 1311221 w 1311221"/>
                <a:gd name="connsiteY2" fmla="*/ 501573 h 1003146"/>
                <a:gd name="connsiteX3" fmla="*/ 792088 w 1311221"/>
                <a:gd name="connsiteY3" fmla="*/ 1003146 h 1003146"/>
                <a:gd name="connsiteX4" fmla="*/ 0 w 1311221"/>
                <a:gd name="connsiteY4" fmla="*/ 1003145 h 1003146"/>
                <a:gd name="connsiteX5" fmla="*/ 0 w 1311221"/>
                <a:gd name="connsiteY5" fmla="*/ 0 h 100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21" h="1003146">
                  <a:moveTo>
                    <a:pt x="0" y="0"/>
                  </a:moveTo>
                  <a:lnTo>
                    <a:pt x="792088" y="0"/>
                  </a:lnTo>
                  <a:cubicBezTo>
                    <a:pt x="1229546" y="0"/>
                    <a:pt x="1311221" y="224562"/>
                    <a:pt x="1311221" y="501573"/>
                  </a:cubicBezTo>
                  <a:cubicBezTo>
                    <a:pt x="1311221" y="778584"/>
                    <a:pt x="1229546" y="1003146"/>
                    <a:pt x="792088" y="1003146"/>
                  </a:cubicBezTo>
                  <a:lnTo>
                    <a:pt x="0" y="100314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9710" name="Picture 7" descr="http://upload.wikimedia.org/wikipedia/fr/7/78/Logo_Ville_de_Nice.jpg"/>
            <p:cNvPicPr>
              <a:picLocks noChangeAspect="1" noChangeArrowheads="1"/>
            </p:cNvPicPr>
            <p:nvPr/>
          </p:nvPicPr>
          <p:blipFill>
            <a:blip r:embed="rId7" cstate="print"/>
            <a:srcRect/>
            <a:stretch>
              <a:fillRect/>
            </a:stretch>
          </p:blipFill>
          <p:spPr bwMode="auto">
            <a:xfrm>
              <a:off x="7863240" y="5805264"/>
              <a:ext cx="1089590" cy="819558"/>
            </a:xfrm>
            <a:prstGeom prst="rect">
              <a:avLst/>
            </a:prstGeom>
            <a:noFill/>
            <a:ln w="9525">
              <a:noFill/>
              <a:miter lim="800000"/>
              <a:headEnd/>
              <a:tailEnd/>
            </a:ln>
          </p:spPr>
        </p:pic>
        <p:sp>
          <p:nvSpPr>
            <p:cNvPr id="26" name="Rectangle 25"/>
            <p:cNvSpPr/>
            <p:nvPr/>
          </p:nvSpPr>
          <p:spPr>
            <a:xfrm>
              <a:off x="7693122" y="6232157"/>
              <a:ext cx="144457" cy="4813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 name="Rectangle 26"/>
            <p:cNvSpPr/>
            <p:nvPr/>
          </p:nvSpPr>
          <p:spPr>
            <a:xfrm>
              <a:off x="7764557" y="6592780"/>
              <a:ext cx="360347" cy="1493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28" name="ZoneTexte 27"/>
          <p:cNvSpPr txBox="1"/>
          <p:nvPr/>
        </p:nvSpPr>
        <p:spPr>
          <a:xfrm>
            <a:off x="2303463" y="5997575"/>
            <a:ext cx="4535487" cy="430213"/>
          </a:xfrm>
          <a:prstGeom prst="rect">
            <a:avLst/>
          </a:prstGeom>
          <a:noFill/>
        </p:spPr>
        <p:txBody>
          <a:bodyPr>
            <a:spAutoFit/>
          </a:bodyPr>
          <a:lstStyle/>
          <a:p>
            <a:pPr algn="ctr" fontAlgn="auto">
              <a:spcBef>
                <a:spcPts val="0"/>
              </a:spcBef>
              <a:spcAft>
                <a:spcPts val="0"/>
              </a:spcAft>
              <a:defRPr/>
            </a:pPr>
            <a:r>
              <a:rPr lang="fr-FR" sz="2200" b="1" cap="small" dirty="0">
                <a:effectLst>
                  <a:outerShdw blurRad="38100" dist="38100" dir="2700000" algn="tl">
                    <a:srgbClr val="000000">
                      <a:alpha val="43137"/>
                    </a:srgbClr>
                  </a:outerShdw>
                </a:effectLst>
                <a:latin typeface="Century Gothic" pitchFamily="34" charset="0"/>
              </a:rPr>
              <a:t>Arboras Sports </a:t>
            </a:r>
            <a:r>
              <a:rPr lang="fr-FR" sz="2200" b="1" cap="small" dirty="0" err="1">
                <a:effectLst>
                  <a:outerShdw blurRad="38100" dist="38100" dir="2700000" algn="tl">
                    <a:srgbClr val="000000">
                      <a:alpha val="43137"/>
                    </a:srgbClr>
                  </a:outerShdw>
                </a:effectLst>
                <a:latin typeface="Century Gothic" pitchFamily="34" charset="0"/>
              </a:rPr>
              <a:t>Complex</a:t>
            </a:r>
            <a:endParaRPr lang="fr-FR" sz="2200" b="1" cap="small" dirty="0">
              <a:effectLst>
                <a:outerShdw blurRad="38100" dist="38100" dir="2700000" algn="tl">
                  <a:srgbClr val="000000">
                    <a:alpha val="43137"/>
                  </a:srgbClr>
                </a:outerShdw>
              </a:effectLst>
              <a:latin typeface="Century Gothic"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e 14"/>
          <p:cNvGrpSpPr>
            <a:grpSpLocks/>
          </p:cNvGrpSpPr>
          <p:nvPr/>
        </p:nvGrpSpPr>
        <p:grpSpPr bwMode="auto">
          <a:xfrm>
            <a:off x="107950" y="115888"/>
            <a:ext cx="8928100" cy="1327150"/>
            <a:chOff x="107950" y="115888"/>
            <a:chExt cx="8928100" cy="1326877"/>
          </a:xfrm>
        </p:grpSpPr>
        <p:sp>
          <p:nvSpPr>
            <p:cNvPr id="17" name="Rectangle 16"/>
            <p:cNvSpPr/>
            <p:nvPr/>
          </p:nvSpPr>
          <p:spPr>
            <a:xfrm>
              <a:off x="107950" y="115888"/>
              <a:ext cx="8928100" cy="13268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30738" name="Picture 8"/>
            <p:cNvPicPr>
              <a:picLocks noChangeAspect="1" noChangeArrowheads="1"/>
            </p:cNvPicPr>
            <p:nvPr/>
          </p:nvPicPr>
          <p:blipFill>
            <a:blip r:embed="rId3" cstate="print"/>
            <a:srcRect/>
            <a:stretch>
              <a:fillRect/>
            </a:stretch>
          </p:blipFill>
          <p:spPr bwMode="auto">
            <a:xfrm>
              <a:off x="7302907" y="158419"/>
              <a:ext cx="1644526" cy="1241813"/>
            </a:xfrm>
            <a:prstGeom prst="rect">
              <a:avLst/>
            </a:prstGeom>
            <a:noFill/>
            <a:ln w="9525">
              <a:noFill/>
              <a:miter lim="800000"/>
              <a:headEnd/>
              <a:tailEnd/>
            </a:ln>
          </p:spPr>
        </p:pic>
      </p:grpSp>
      <p:pic>
        <p:nvPicPr>
          <p:cNvPr id="30723" name="Picture 9" descr="http://www.triathlon.org/images/triathlon_w_rings_text_final.png"/>
          <p:cNvPicPr>
            <a:picLocks noChangeAspect="1" noChangeArrowheads="1"/>
          </p:cNvPicPr>
          <p:nvPr/>
        </p:nvPicPr>
        <p:blipFill>
          <a:blip r:embed="rId4" cstate="print"/>
          <a:srcRect/>
          <a:stretch>
            <a:fillRect/>
          </a:stretch>
        </p:blipFill>
        <p:spPr bwMode="auto">
          <a:xfrm>
            <a:off x="107950" y="463550"/>
            <a:ext cx="1812925" cy="631825"/>
          </a:xfrm>
          <a:prstGeom prst="rect">
            <a:avLst/>
          </a:prstGeom>
          <a:noFill/>
          <a:ln w="9525">
            <a:noFill/>
            <a:miter lim="800000"/>
            <a:headEnd/>
            <a:tailEnd/>
          </a:ln>
        </p:spPr>
      </p:pic>
      <p:sp>
        <p:nvSpPr>
          <p:cNvPr id="10" name="Rectangle 9"/>
          <p:cNvSpPr/>
          <p:nvPr/>
        </p:nvSpPr>
        <p:spPr>
          <a:xfrm>
            <a:off x="107950" y="115888"/>
            <a:ext cx="8928100" cy="662622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1" name="Rectangle 10"/>
          <p:cNvSpPr/>
          <p:nvPr/>
        </p:nvSpPr>
        <p:spPr>
          <a:xfrm>
            <a:off x="0" y="0"/>
            <a:ext cx="9144000" cy="6858000"/>
          </a:xfrm>
          <a:prstGeom prst="rect">
            <a:avLst/>
          </a:prstGeom>
          <a:noFill/>
          <a:ln w="889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6" name="Titre 1"/>
          <p:cNvSpPr txBox="1">
            <a:spLocks/>
          </p:cNvSpPr>
          <p:nvPr/>
        </p:nvSpPr>
        <p:spPr bwMode="auto">
          <a:xfrm>
            <a:off x="107950" y="115888"/>
            <a:ext cx="8928100" cy="131445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FR" sz="4200" b="1" cap="small" dirty="0" smtClean="0">
                <a:solidFill>
                  <a:srgbClr val="FABE00"/>
                </a:solidFill>
                <a:latin typeface="Kozuka Gothic Pro L" pitchFamily="34" charset="-128"/>
                <a:ea typeface="Kozuka Gothic Pro L" pitchFamily="34" charset="-128"/>
                <a:cs typeface="Aharoni" pitchFamily="2" charset="-79"/>
              </a:rPr>
              <a:t>T</a:t>
            </a:r>
            <a:r>
              <a:rPr lang="fr-FR" sz="4200" cap="small" dirty="0" smtClean="0">
                <a:solidFill>
                  <a:srgbClr val="5389D9"/>
                </a:solidFill>
                <a:latin typeface="Kozuka Gothic Pro EL" pitchFamily="34" charset="-128"/>
                <a:ea typeface="Kozuka Gothic Pro EL" pitchFamily="34" charset="-128"/>
                <a:cs typeface="Aharoni" pitchFamily="2" charset="-79"/>
              </a:rPr>
              <a:t>riathlon</a:t>
            </a:r>
          </a:p>
        </p:txBody>
      </p:sp>
      <p:grpSp>
        <p:nvGrpSpPr>
          <p:cNvPr id="30729" name="Groupe 18"/>
          <p:cNvGrpSpPr>
            <a:grpSpLocks/>
          </p:cNvGrpSpPr>
          <p:nvPr/>
        </p:nvGrpSpPr>
        <p:grpSpPr bwMode="auto">
          <a:xfrm>
            <a:off x="7693025" y="5711825"/>
            <a:ext cx="1311275" cy="1030288"/>
            <a:chOff x="7693122" y="5711080"/>
            <a:chExt cx="1311221" cy="1031033"/>
          </a:xfrm>
        </p:grpSpPr>
        <p:sp>
          <p:nvSpPr>
            <p:cNvPr id="20" name="Organigramme : Délai 9"/>
            <p:cNvSpPr/>
            <p:nvPr/>
          </p:nvSpPr>
          <p:spPr>
            <a:xfrm rot="10800000">
              <a:off x="7693122" y="5711080"/>
              <a:ext cx="1311221" cy="1002437"/>
            </a:xfrm>
            <a:custGeom>
              <a:avLst/>
              <a:gdLst>
                <a:gd name="connsiteX0" fmla="*/ 0 w 1584176"/>
                <a:gd name="connsiteY0" fmla="*/ 0 h 1003145"/>
                <a:gd name="connsiteX1" fmla="*/ 792088 w 1584176"/>
                <a:gd name="connsiteY1" fmla="*/ 0 h 1003145"/>
                <a:gd name="connsiteX2" fmla="*/ 1584176 w 1584176"/>
                <a:gd name="connsiteY2" fmla="*/ 501573 h 1003145"/>
                <a:gd name="connsiteX3" fmla="*/ 792088 w 1584176"/>
                <a:gd name="connsiteY3" fmla="*/ 1003146 h 1003145"/>
                <a:gd name="connsiteX4" fmla="*/ 0 w 1584176"/>
                <a:gd name="connsiteY4" fmla="*/ 1003145 h 1003145"/>
                <a:gd name="connsiteX5" fmla="*/ 0 w 1584176"/>
                <a:gd name="connsiteY5" fmla="*/ 0 h 1003145"/>
                <a:gd name="connsiteX0" fmla="*/ 0 w 1311221"/>
                <a:gd name="connsiteY0" fmla="*/ 0 h 1003146"/>
                <a:gd name="connsiteX1" fmla="*/ 792088 w 1311221"/>
                <a:gd name="connsiteY1" fmla="*/ 0 h 1003146"/>
                <a:gd name="connsiteX2" fmla="*/ 1311221 w 1311221"/>
                <a:gd name="connsiteY2" fmla="*/ 501573 h 1003146"/>
                <a:gd name="connsiteX3" fmla="*/ 792088 w 1311221"/>
                <a:gd name="connsiteY3" fmla="*/ 1003146 h 1003146"/>
                <a:gd name="connsiteX4" fmla="*/ 0 w 1311221"/>
                <a:gd name="connsiteY4" fmla="*/ 1003145 h 1003146"/>
                <a:gd name="connsiteX5" fmla="*/ 0 w 1311221"/>
                <a:gd name="connsiteY5" fmla="*/ 0 h 100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21" h="1003146">
                  <a:moveTo>
                    <a:pt x="0" y="0"/>
                  </a:moveTo>
                  <a:lnTo>
                    <a:pt x="792088" y="0"/>
                  </a:lnTo>
                  <a:cubicBezTo>
                    <a:pt x="1229546" y="0"/>
                    <a:pt x="1311221" y="224562"/>
                    <a:pt x="1311221" y="501573"/>
                  </a:cubicBezTo>
                  <a:cubicBezTo>
                    <a:pt x="1311221" y="778584"/>
                    <a:pt x="1229546" y="1003146"/>
                    <a:pt x="792088" y="1003146"/>
                  </a:cubicBezTo>
                  <a:lnTo>
                    <a:pt x="0" y="100314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30734" name="Picture 7" descr="http://upload.wikimedia.org/wikipedia/fr/7/78/Logo_Ville_de_Nice.jpg"/>
            <p:cNvPicPr>
              <a:picLocks noChangeAspect="1" noChangeArrowheads="1"/>
            </p:cNvPicPr>
            <p:nvPr/>
          </p:nvPicPr>
          <p:blipFill>
            <a:blip r:embed="rId5" cstate="print"/>
            <a:srcRect/>
            <a:stretch>
              <a:fillRect/>
            </a:stretch>
          </p:blipFill>
          <p:spPr bwMode="auto">
            <a:xfrm>
              <a:off x="7863240" y="5805264"/>
              <a:ext cx="1089590" cy="819558"/>
            </a:xfrm>
            <a:prstGeom prst="rect">
              <a:avLst/>
            </a:prstGeom>
            <a:noFill/>
            <a:ln w="9525">
              <a:noFill/>
              <a:miter lim="800000"/>
              <a:headEnd/>
              <a:tailEnd/>
            </a:ln>
          </p:spPr>
        </p:pic>
        <p:sp>
          <p:nvSpPr>
            <p:cNvPr id="22" name="Rectangle 21"/>
            <p:cNvSpPr/>
            <p:nvPr/>
          </p:nvSpPr>
          <p:spPr>
            <a:xfrm>
              <a:off x="7693122" y="6232157"/>
              <a:ext cx="144457" cy="4813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Rectangle 22"/>
            <p:cNvSpPr/>
            <p:nvPr/>
          </p:nvSpPr>
          <p:spPr>
            <a:xfrm>
              <a:off x="7764557" y="6592780"/>
              <a:ext cx="360347" cy="1493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24" name="ZoneTexte 23"/>
          <p:cNvSpPr txBox="1"/>
          <p:nvPr/>
        </p:nvSpPr>
        <p:spPr>
          <a:xfrm>
            <a:off x="1347788" y="5989638"/>
            <a:ext cx="6448425" cy="430212"/>
          </a:xfrm>
          <a:prstGeom prst="rect">
            <a:avLst/>
          </a:prstGeom>
          <a:noFill/>
        </p:spPr>
        <p:txBody>
          <a:bodyPr>
            <a:spAutoFit/>
          </a:bodyPr>
          <a:lstStyle/>
          <a:p>
            <a:pPr algn="ctr" fontAlgn="auto">
              <a:spcBef>
                <a:spcPts val="0"/>
              </a:spcBef>
              <a:spcAft>
                <a:spcPts val="0"/>
              </a:spcAft>
              <a:defRPr/>
            </a:pPr>
            <a:r>
              <a:rPr lang="fr-FR" sz="2200" b="1" cap="small" dirty="0">
                <a:effectLst>
                  <a:outerShdw blurRad="38100" dist="38100" dir="2700000" algn="tl">
                    <a:srgbClr val="000000">
                      <a:alpha val="43137"/>
                    </a:srgbClr>
                  </a:outerShdw>
                </a:effectLst>
                <a:latin typeface="Century Gothic" pitchFamily="34" charset="0"/>
              </a:rPr>
              <a:t>Promenade des Anglais &amp; </a:t>
            </a:r>
            <a:r>
              <a:rPr lang="fr-FR" sz="2200" b="1" cap="small" dirty="0" err="1">
                <a:effectLst>
                  <a:outerShdw blurRad="38100" dist="38100" dir="2700000" algn="tl">
                    <a:srgbClr val="000000">
                      <a:alpha val="43137"/>
                    </a:srgbClr>
                  </a:outerShdw>
                </a:effectLst>
                <a:latin typeface="Century Gothic" pitchFamily="34" charset="0"/>
              </a:rPr>
              <a:t>Nice’s</a:t>
            </a:r>
            <a:r>
              <a:rPr lang="fr-FR" sz="2200" b="1" cap="small" dirty="0">
                <a:effectLst>
                  <a:outerShdw blurRad="38100" dist="38100" dir="2700000" algn="tl">
                    <a:srgbClr val="000000">
                      <a:alpha val="43137"/>
                    </a:srgbClr>
                  </a:outerShdw>
                </a:effectLst>
                <a:latin typeface="Century Gothic" pitchFamily="34" charset="0"/>
              </a:rPr>
              <a:t> </a:t>
            </a:r>
            <a:r>
              <a:rPr lang="fr-FR" sz="2200" b="1" cap="small" dirty="0" err="1">
                <a:effectLst>
                  <a:outerShdw blurRad="38100" dist="38100" dir="2700000" algn="tl">
                    <a:srgbClr val="000000">
                      <a:alpha val="43137"/>
                    </a:srgbClr>
                  </a:outerShdw>
                </a:effectLst>
                <a:latin typeface="Century Gothic" pitchFamily="34" charset="0"/>
              </a:rPr>
              <a:t>Inland</a:t>
            </a:r>
            <a:endParaRPr lang="fr-FR" sz="2200" b="1" cap="small" dirty="0">
              <a:effectLst>
                <a:outerShdw blurRad="38100" dist="38100" dir="2700000" algn="tl">
                  <a:srgbClr val="000000">
                    <a:alpha val="43137"/>
                  </a:srgbClr>
                </a:outerShdw>
              </a:effectLst>
              <a:latin typeface="Century Gothic" pitchFamily="34" charset="0"/>
            </a:endParaRPr>
          </a:p>
        </p:txBody>
      </p:sp>
      <p:pic>
        <p:nvPicPr>
          <p:cNvPr id="28678" name="Picture 7"/>
          <p:cNvPicPr>
            <a:picLocks noChangeAspect="1" noChangeArrowheads="1"/>
          </p:cNvPicPr>
          <p:nvPr/>
        </p:nvPicPr>
        <p:blipFill>
          <a:blip r:embed="rId6" cstate="print"/>
          <a:srcRect/>
          <a:stretch>
            <a:fillRect/>
          </a:stretch>
        </p:blipFill>
        <p:spPr bwMode="auto">
          <a:xfrm>
            <a:off x="539552" y="2565014"/>
            <a:ext cx="4603750" cy="30686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677" name="Picture 4" descr="http://www.hotel.info/fr/blog/wp-content/uploads/Promenade-des-Anglais-.jpg"/>
          <p:cNvPicPr>
            <a:picLocks noChangeAspect="1" noChangeArrowheads="1"/>
          </p:cNvPicPr>
          <p:nvPr/>
        </p:nvPicPr>
        <p:blipFill>
          <a:blip r:embed="rId7" cstate="print"/>
          <a:srcRect/>
          <a:stretch>
            <a:fillRect/>
          </a:stretch>
        </p:blipFill>
        <p:spPr bwMode="auto">
          <a:xfrm>
            <a:off x="4427984" y="1843385"/>
            <a:ext cx="4213152" cy="28097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e 1"/>
          <p:cNvGrpSpPr>
            <a:grpSpLocks/>
          </p:cNvGrpSpPr>
          <p:nvPr/>
        </p:nvGrpSpPr>
        <p:grpSpPr bwMode="auto">
          <a:xfrm>
            <a:off x="107950" y="115888"/>
            <a:ext cx="8928100" cy="1327150"/>
            <a:chOff x="107950" y="115888"/>
            <a:chExt cx="8928100" cy="1326877"/>
          </a:xfrm>
        </p:grpSpPr>
        <p:sp>
          <p:nvSpPr>
            <p:cNvPr id="12" name="Rectangle 11"/>
            <p:cNvSpPr/>
            <p:nvPr/>
          </p:nvSpPr>
          <p:spPr>
            <a:xfrm>
              <a:off x="107950" y="115888"/>
              <a:ext cx="8928100" cy="13268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32780" name="Picture 8"/>
            <p:cNvPicPr>
              <a:picLocks noChangeAspect="1" noChangeArrowheads="1"/>
            </p:cNvPicPr>
            <p:nvPr/>
          </p:nvPicPr>
          <p:blipFill>
            <a:blip r:embed="rId2" cstate="print"/>
            <a:srcRect/>
            <a:stretch>
              <a:fillRect/>
            </a:stretch>
          </p:blipFill>
          <p:spPr bwMode="auto">
            <a:xfrm>
              <a:off x="7302907" y="158419"/>
              <a:ext cx="1644526" cy="1241813"/>
            </a:xfrm>
            <a:prstGeom prst="rect">
              <a:avLst/>
            </a:prstGeom>
            <a:noFill/>
            <a:ln w="9525">
              <a:noFill/>
              <a:miter lim="800000"/>
              <a:headEnd/>
              <a:tailEnd/>
            </a:ln>
          </p:spPr>
        </p:pic>
      </p:grpSp>
      <p:sp>
        <p:nvSpPr>
          <p:cNvPr id="14" name="Titre 1"/>
          <p:cNvSpPr txBox="1">
            <a:spLocks/>
          </p:cNvSpPr>
          <p:nvPr/>
        </p:nvSpPr>
        <p:spPr bwMode="auto">
          <a:xfrm>
            <a:off x="107950" y="115888"/>
            <a:ext cx="8928100" cy="131445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FR" sz="4200" b="1" cap="small" dirty="0" err="1" smtClean="0">
                <a:solidFill>
                  <a:srgbClr val="FABE00"/>
                </a:solidFill>
                <a:latin typeface="Kozuka Gothic Pro L" pitchFamily="34" charset="-128"/>
                <a:ea typeface="Kozuka Gothic Pro L" pitchFamily="34" charset="-128"/>
                <a:cs typeface="Aharoni" pitchFamily="2" charset="-79"/>
              </a:rPr>
              <a:t>W</a:t>
            </a:r>
            <a:r>
              <a:rPr lang="fr-FR" sz="4200" cap="small" dirty="0" err="1" smtClean="0">
                <a:solidFill>
                  <a:srgbClr val="5389D9"/>
                </a:solidFill>
                <a:latin typeface="Kozuka Gothic Pro EL" pitchFamily="34" charset="-128"/>
                <a:ea typeface="Kozuka Gothic Pro EL" pitchFamily="34" charset="-128"/>
                <a:cs typeface="Aharoni" pitchFamily="2" charset="-79"/>
              </a:rPr>
              <a:t>ebsite</a:t>
            </a:r>
            <a:endParaRPr lang="fr-FR" sz="4200" cap="small" dirty="0" smtClean="0">
              <a:solidFill>
                <a:srgbClr val="5389D9"/>
              </a:solidFill>
              <a:latin typeface="Kozuka Gothic Pro EL" pitchFamily="34" charset="-128"/>
              <a:ea typeface="Kozuka Gothic Pro EL" pitchFamily="34" charset="-128"/>
              <a:cs typeface="Aharoni" pitchFamily="2" charset="-79"/>
            </a:endParaRPr>
          </a:p>
        </p:txBody>
      </p:sp>
      <p:cxnSp>
        <p:nvCxnSpPr>
          <p:cNvPr id="23" name="Connecteur droit 22"/>
          <p:cNvCxnSpPr/>
          <p:nvPr/>
        </p:nvCxnSpPr>
        <p:spPr>
          <a:xfrm>
            <a:off x="0" y="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0" y="0"/>
            <a:ext cx="9144000" cy="6858000"/>
          </a:xfrm>
          <a:prstGeom prst="rect">
            <a:avLst/>
          </a:prstGeom>
          <a:noFill/>
          <a:ln w="889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2" name="Rectangle 41"/>
          <p:cNvSpPr/>
          <p:nvPr/>
        </p:nvSpPr>
        <p:spPr>
          <a:xfrm>
            <a:off x="107950" y="115888"/>
            <a:ext cx="8928100" cy="662622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32777" name="Picture 7" descr="http://upload.wikimedia.org/wikipedia/fr/7/78/Logo_Ville_de_Nice.jpg"/>
          <p:cNvPicPr>
            <a:picLocks noChangeAspect="1" noChangeArrowheads="1"/>
          </p:cNvPicPr>
          <p:nvPr/>
        </p:nvPicPr>
        <p:blipFill>
          <a:blip r:embed="rId3" cstate="print"/>
          <a:srcRect/>
          <a:stretch>
            <a:fillRect/>
          </a:stretch>
        </p:blipFill>
        <p:spPr bwMode="auto">
          <a:xfrm>
            <a:off x="179388" y="212725"/>
            <a:ext cx="1506537" cy="1133475"/>
          </a:xfrm>
          <a:prstGeom prst="rect">
            <a:avLst/>
          </a:prstGeom>
          <a:noFill/>
          <a:ln w="9525">
            <a:noFill/>
            <a:miter lim="800000"/>
            <a:headEnd/>
            <a:tailEnd/>
          </a:ln>
        </p:spPr>
      </p:pic>
      <p:sp>
        <p:nvSpPr>
          <p:cNvPr id="3" name="Rectangle 2"/>
          <p:cNvSpPr>
            <a:spLocks noChangeArrowheads="1"/>
          </p:cNvSpPr>
          <p:nvPr/>
        </p:nvSpPr>
        <p:spPr bwMode="auto">
          <a:xfrm>
            <a:off x="323850" y="3340100"/>
            <a:ext cx="8496300" cy="1631950"/>
          </a:xfrm>
          <a:prstGeom prst="rect">
            <a:avLst/>
          </a:prstGeom>
          <a:noFill/>
          <a:ln w="9525">
            <a:noFill/>
            <a:miter lim="800000"/>
            <a:headEnd/>
            <a:tailEnd/>
          </a:ln>
        </p:spPr>
        <p:txBody>
          <a:bodyPr>
            <a:spAutoFit/>
          </a:bodyPr>
          <a:lstStyle/>
          <a:p>
            <a:pPr algn="ctr">
              <a:buClr>
                <a:schemeClr val="tx1"/>
              </a:buClr>
            </a:pPr>
            <a:r>
              <a:rPr lang="fr-FR" sz="5000">
                <a:latin typeface="Century Gothic" pitchFamily="34" charset="0"/>
              </a:rPr>
              <a:t>www.emg-nice2015.fr</a:t>
            </a:r>
          </a:p>
          <a:p>
            <a:pPr algn="ctr">
              <a:buClr>
                <a:schemeClr val="tx1"/>
              </a:buClr>
            </a:pPr>
            <a:endParaRPr lang="fr-FR" sz="5000">
              <a:latin typeface="Century Gothic"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e 1"/>
          <p:cNvGrpSpPr>
            <a:grpSpLocks/>
          </p:cNvGrpSpPr>
          <p:nvPr/>
        </p:nvGrpSpPr>
        <p:grpSpPr bwMode="auto">
          <a:xfrm>
            <a:off x="107950" y="115888"/>
            <a:ext cx="8928100" cy="1327150"/>
            <a:chOff x="107950" y="115888"/>
            <a:chExt cx="8928100" cy="1326877"/>
          </a:xfrm>
        </p:grpSpPr>
        <p:sp>
          <p:nvSpPr>
            <p:cNvPr id="12" name="Rectangle 11"/>
            <p:cNvSpPr/>
            <p:nvPr/>
          </p:nvSpPr>
          <p:spPr>
            <a:xfrm>
              <a:off x="107950" y="115888"/>
              <a:ext cx="8928100" cy="13268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4108" name="Picture 8"/>
            <p:cNvPicPr>
              <a:picLocks noChangeAspect="1" noChangeArrowheads="1"/>
            </p:cNvPicPr>
            <p:nvPr/>
          </p:nvPicPr>
          <p:blipFill>
            <a:blip r:embed="rId2" cstate="print"/>
            <a:srcRect/>
            <a:stretch>
              <a:fillRect/>
            </a:stretch>
          </p:blipFill>
          <p:spPr bwMode="auto">
            <a:xfrm>
              <a:off x="7302907" y="158419"/>
              <a:ext cx="1644526" cy="1241813"/>
            </a:xfrm>
            <a:prstGeom prst="rect">
              <a:avLst/>
            </a:prstGeom>
            <a:noFill/>
            <a:ln w="9525">
              <a:noFill/>
              <a:miter lim="800000"/>
              <a:headEnd/>
              <a:tailEnd/>
            </a:ln>
          </p:spPr>
        </p:pic>
      </p:grpSp>
      <p:sp>
        <p:nvSpPr>
          <p:cNvPr id="14" name="Titre 1"/>
          <p:cNvSpPr txBox="1">
            <a:spLocks/>
          </p:cNvSpPr>
          <p:nvPr/>
        </p:nvSpPr>
        <p:spPr bwMode="auto">
          <a:xfrm>
            <a:off x="107950" y="115888"/>
            <a:ext cx="8928100" cy="131445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FR" sz="4200" b="1" cap="small" dirty="0" smtClean="0">
                <a:solidFill>
                  <a:srgbClr val="FABE00"/>
                </a:solidFill>
                <a:latin typeface="Kozuka Gothic Pro L" pitchFamily="34" charset="-128"/>
                <a:ea typeface="Kozuka Gothic Pro L" pitchFamily="34" charset="-128"/>
                <a:cs typeface="Aharoni" pitchFamily="2" charset="-79"/>
              </a:rPr>
              <a:t>I</a:t>
            </a:r>
            <a:r>
              <a:rPr lang="fr-FR" sz="4200" cap="small" dirty="0" smtClean="0">
                <a:solidFill>
                  <a:srgbClr val="5389D9"/>
                </a:solidFill>
                <a:latin typeface="Kozuka Gothic Pro EL" pitchFamily="34" charset="-128"/>
                <a:ea typeface="Kozuka Gothic Pro EL" pitchFamily="34" charset="-128"/>
                <a:cs typeface="Aharoni" pitchFamily="2" charset="-79"/>
              </a:rPr>
              <a:t>ntroduction</a:t>
            </a:r>
          </a:p>
        </p:txBody>
      </p:sp>
      <p:cxnSp>
        <p:nvCxnSpPr>
          <p:cNvPr id="23" name="Connecteur droit 22"/>
          <p:cNvCxnSpPr/>
          <p:nvPr/>
        </p:nvCxnSpPr>
        <p:spPr>
          <a:xfrm>
            <a:off x="0" y="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0" y="0"/>
            <a:ext cx="9144000" cy="6858000"/>
          </a:xfrm>
          <a:prstGeom prst="rect">
            <a:avLst/>
          </a:prstGeom>
          <a:noFill/>
          <a:ln w="889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2" name="Rectangle 41"/>
          <p:cNvSpPr/>
          <p:nvPr/>
        </p:nvSpPr>
        <p:spPr>
          <a:xfrm>
            <a:off x="107950" y="115888"/>
            <a:ext cx="8928100" cy="662622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4105" name="Picture 7" descr="http://upload.wikimedia.org/wikipedia/fr/7/78/Logo_Ville_de_Nice.jpg"/>
          <p:cNvPicPr>
            <a:picLocks noChangeAspect="1" noChangeArrowheads="1"/>
          </p:cNvPicPr>
          <p:nvPr/>
        </p:nvPicPr>
        <p:blipFill>
          <a:blip r:embed="rId3" cstate="print"/>
          <a:srcRect/>
          <a:stretch>
            <a:fillRect/>
          </a:stretch>
        </p:blipFill>
        <p:spPr bwMode="auto">
          <a:xfrm>
            <a:off x="179388" y="212725"/>
            <a:ext cx="1506537" cy="1133475"/>
          </a:xfrm>
          <a:prstGeom prst="rect">
            <a:avLst/>
          </a:prstGeom>
          <a:noFill/>
          <a:ln w="9525">
            <a:noFill/>
            <a:miter lim="800000"/>
            <a:headEnd/>
            <a:tailEnd/>
          </a:ln>
        </p:spPr>
      </p:pic>
      <p:sp>
        <p:nvSpPr>
          <p:cNvPr id="3" name="Rectangle 2"/>
          <p:cNvSpPr/>
          <p:nvPr/>
        </p:nvSpPr>
        <p:spPr>
          <a:xfrm>
            <a:off x="323850" y="2349500"/>
            <a:ext cx="8496300" cy="1631950"/>
          </a:xfrm>
          <a:prstGeom prst="rect">
            <a:avLst/>
          </a:prstGeom>
        </p:spPr>
        <p:txBody>
          <a:bodyPr>
            <a:spAutoFit/>
          </a:bodyPr>
          <a:lstStyle/>
          <a:p>
            <a:pPr marL="457200" indent="-457200" algn="just">
              <a:buClr>
                <a:schemeClr val="tx1"/>
              </a:buClr>
              <a:buFont typeface="Arial" pitchFamily="34" charset="0"/>
              <a:buChar char="•"/>
              <a:defRPr/>
            </a:pPr>
            <a:r>
              <a:rPr lang="en-GB" sz="2500" dirty="0">
                <a:latin typeface="Century Gothic" pitchFamily="34" charset="0"/>
                <a:cs typeface="Arial" charset="0"/>
              </a:rPr>
              <a:t>Presentation by Jean-Michel GALY, </a:t>
            </a:r>
          </a:p>
          <a:p>
            <a:pPr marL="457200" indent="-457200" algn="just">
              <a:buClr>
                <a:schemeClr val="tx1"/>
              </a:buClr>
              <a:defRPr/>
            </a:pPr>
            <a:r>
              <a:rPr lang="en-GB" sz="2500" dirty="0">
                <a:latin typeface="Century Gothic" pitchFamily="34" charset="0"/>
                <a:cs typeface="Arial" charset="0"/>
              </a:rPr>
              <a:t>	City Councillor,</a:t>
            </a:r>
          </a:p>
          <a:p>
            <a:pPr marL="457200" indent="-457200" algn="just">
              <a:buClr>
                <a:schemeClr val="tx1"/>
              </a:buClr>
              <a:defRPr/>
            </a:pPr>
            <a:r>
              <a:rPr lang="en-GB" sz="2500" dirty="0">
                <a:latin typeface="Century Gothic" pitchFamily="34" charset="0"/>
                <a:cs typeface="Arial" charset="0"/>
              </a:rPr>
              <a:t>	Deputy mayor in charge of Seniors</a:t>
            </a:r>
          </a:p>
          <a:p>
            <a:pPr algn="just">
              <a:buClr>
                <a:schemeClr val="tx1"/>
              </a:buClr>
              <a:defRPr/>
            </a:pPr>
            <a:endParaRPr lang="en-GB" sz="2500" dirty="0">
              <a:latin typeface="Century Gothic" pitchFamily="34"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1000"/>
                                        <p:tgtEl>
                                          <p:spTgt spid="3">
                                            <p:txEl>
                                              <p:pRg st="1" end="1"/>
                                            </p:txEl>
                                          </p:spTgt>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e 1"/>
          <p:cNvGrpSpPr>
            <a:grpSpLocks/>
          </p:cNvGrpSpPr>
          <p:nvPr/>
        </p:nvGrpSpPr>
        <p:grpSpPr bwMode="auto">
          <a:xfrm>
            <a:off x="107950" y="115888"/>
            <a:ext cx="8928100" cy="1327150"/>
            <a:chOff x="107950" y="115888"/>
            <a:chExt cx="8928100" cy="1326877"/>
          </a:xfrm>
        </p:grpSpPr>
        <p:sp>
          <p:nvSpPr>
            <p:cNvPr id="12" name="Rectangle 11"/>
            <p:cNvSpPr/>
            <p:nvPr/>
          </p:nvSpPr>
          <p:spPr>
            <a:xfrm>
              <a:off x="107950" y="115888"/>
              <a:ext cx="8928100" cy="13268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5132" name="Picture 8"/>
            <p:cNvPicPr>
              <a:picLocks noChangeAspect="1" noChangeArrowheads="1"/>
            </p:cNvPicPr>
            <p:nvPr/>
          </p:nvPicPr>
          <p:blipFill>
            <a:blip r:embed="rId2" cstate="print"/>
            <a:srcRect/>
            <a:stretch>
              <a:fillRect/>
            </a:stretch>
          </p:blipFill>
          <p:spPr bwMode="auto">
            <a:xfrm>
              <a:off x="7302907" y="158419"/>
              <a:ext cx="1644526" cy="1241813"/>
            </a:xfrm>
            <a:prstGeom prst="rect">
              <a:avLst/>
            </a:prstGeom>
            <a:noFill/>
            <a:ln w="9525">
              <a:noFill/>
              <a:miter lim="800000"/>
              <a:headEnd/>
              <a:tailEnd/>
            </a:ln>
          </p:spPr>
        </p:pic>
      </p:grpSp>
      <p:sp>
        <p:nvSpPr>
          <p:cNvPr id="14" name="Titre 1"/>
          <p:cNvSpPr txBox="1">
            <a:spLocks/>
          </p:cNvSpPr>
          <p:nvPr/>
        </p:nvSpPr>
        <p:spPr bwMode="auto">
          <a:xfrm>
            <a:off x="107950" y="115888"/>
            <a:ext cx="8928100" cy="131445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FR" sz="4200" b="1" cap="small" dirty="0" err="1" smtClean="0">
                <a:solidFill>
                  <a:srgbClr val="FABE00"/>
                </a:solidFill>
                <a:latin typeface="Kozuka Gothic Pro L" pitchFamily="34" charset="-128"/>
                <a:ea typeface="Kozuka Gothic Pro L" pitchFamily="34" charset="-128"/>
                <a:cs typeface="Aharoni" pitchFamily="2" charset="-79"/>
              </a:rPr>
              <a:t>S</a:t>
            </a:r>
            <a:r>
              <a:rPr lang="fr-FR" sz="4200" cap="small" dirty="0" err="1" smtClean="0">
                <a:solidFill>
                  <a:srgbClr val="5389D9"/>
                </a:solidFill>
                <a:latin typeface="Kozuka Gothic Pro EL" pitchFamily="34" charset="-128"/>
                <a:ea typeface="Kozuka Gothic Pro EL" pitchFamily="34" charset="-128"/>
                <a:cs typeface="Aharoni" pitchFamily="2" charset="-79"/>
              </a:rPr>
              <a:t>ummary</a:t>
            </a:r>
            <a:endParaRPr lang="fr-FR" sz="4200" cap="small" dirty="0" smtClean="0">
              <a:solidFill>
                <a:srgbClr val="5389D9"/>
              </a:solidFill>
              <a:latin typeface="Kozuka Gothic Pro EL" pitchFamily="34" charset="-128"/>
              <a:ea typeface="Kozuka Gothic Pro EL" pitchFamily="34" charset="-128"/>
              <a:cs typeface="Aharoni" pitchFamily="2" charset="-79"/>
            </a:endParaRPr>
          </a:p>
        </p:txBody>
      </p:sp>
      <p:cxnSp>
        <p:nvCxnSpPr>
          <p:cNvPr id="23" name="Connecteur droit 22"/>
          <p:cNvCxnSpPr/>
          <p:nvPr/>
        </p:nvCxnSpPr>
        <p:spPr>
          <a:xfrm>
            <a:off x="0" y="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0" y="0"/>
            <a:ext cx="9144000" cy="6858000"/>
          </a:xfrm>
          <a:prstGeom prst="rect">
            <a:avLst/>
          </a:prstGeom>
          <a:noFill/>
          <a:ln w="889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2" name="Rectangle 41"/>
          <p:cNvSpPr/>
          <p:nvPr/>
        </p:nvSpPr>
        <p:spPr>
          <a:xfrm>
            <a:off x="107950" y="115888"/>
            <a:ext cx="8928100" cy="662622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5129" name="Picture 7" descr="http://upload.wikimedia.org/wikipedia/fr/7/78/Logo_Ville_de_Nice.jpg"/>
          <p:cNvPicPr>
            <a:picLocks noChangeAspect="1" noChangeArrowheads="1"/>
          </p:cNvPicPr>
          <p:nvPr/>
        </p:nvPicPr>
        <p:blipFill>
          <a:blip r:embed="rId3" cstate="print"/>
          <a:srcRect/>
          <a:stretch>
            <a:fillRect/>
          </a:stretch>
        </p:blipFill>
        <p:spPr bwMode="auto">
          <a:xfrm>
            <a:off x="179388" y="212725"/>
            <a:ext cx="1506537" cy="1133475"/>
          </a:xfrm>
          <a:prstGeom prst="rect">
            <a:avLst/>
          </a:prstGeom>
          <a:noFill/>
          <a:ln w="9525">
            <a:noFill/>
            <a:miter lim="800000"/>
            <a:headEnd/>
            <a:tailEnd/>
          </a:ln>
        </p:spPr>
      </p:pic>
      <p:sp>
        <p:nvSpPr>
          <p:cNvPr id="20" name="Rectangle 19"/>
          <p:cNvSpPr/>
          <p:nvPr/>
        </p:nvSpPr>
        <p:spPr>
          <a:xfrm>
            <a:off x="323850" y="1989138"/>
            <a:ext cx="8496300" cy="5478462"/>
          </a:xfrm>
          <a:prstGeom prst="rect">
            <a:avLst/>
          </a:prstGeom>
        </p:spPr>
        <p:txBody>
          <a:bodyPr>
            <a:spAutoFit/>
          </a:bodyPr>
          <a:lstStyle/>
          <a:p>
            <a:pPr marL="457200" indent="-457200" algn="just">
              <a:buClr>
                <a:schemeClr val="tx1"/>
              </a:buClr>
              <a:buFont typeface="Arial" pitchFamily="34" charset="0"/>
              <a:buChar char="•"/>
              <a:defRPr/>
            </a:pPr>
            <a:r>
              <a:rPr lang="en-GB" sz="2500" dirty="0">
                <a:latin typeface="Century Gothic" pitchFamily="34" charset="0"/>
                <a:cs typeface="Arial" charset="0"/>
              </a:rPr>
              <a:t>Nice’s delegation	</a:t>
            </a:r>
          </a:p>
          <a:p>
            <a:pPr algn="just">
              <a:buClr>
                <a:schemeClr val="tx1"/>
              </a:buClr>
              <a:defRPr/>
            </a:pPr>
            <a:endParaRPr lang="en-GB" sz="2500" dirty="0">
              <a:latin typeface="Century Gothic" pitchFamily="34" charset="0"/>
              <a:cs typeface="Arial" charset="0"/>
            </a:endParaRPr>
          </a:p>
          <a:p>
            <a:pPr marL="457200" indent="-457200" algn="just">
              <a:buFont typeface="Arial" pitchFamily="34" charset="0"/>
              <a:buChar char="•"/>
              <a:defRPr/>
            </a:pPr>
            <a:r>
              <a:rPr lang="en-GB" sz="2500" dirty="0">
                <a:latin typeface="Century Gothic" pitchFamily="34" charset="0"/>
                <a:cs typeface="Arial" charset="0"/>
              </a:rPr>
              <a:t>Organising committee</a:t>
            </a:r>
          </a:p>
          <a:p>
            <a:pPr algn="just">
              <a:defRPr/>
            </a:pPr>
            <a:endParaRPr lang="en-GB" sz="2500" dirty="0">
              <a:latin typeface="Century Gothic" pitchFamily="34" charset="0"/>
              <a:cs typeface="Arial" charset="0"/>
            </a:endParaRPr>
          </a:p>
          <a:p>
            <a:pPr marL="457200" indent="-457200" algn="just">
              <a:buFont typeface="Arial" pitchFamily="34" charset="0"/>
              <a:buChar char="•"/>
              <a:defRPr/>
            </a:pPr>
            <a:r>
              <a:rPr lang="en-GB" sz="2500" dirty="0">
                <a:latin typeface="Century Gothic" pitchFamily="34" charset="0"/>
                <a:cs typeface="Arial" charset="0"/>
              </a:rPr>
              <a:t>Executive organisation chart</a:t>
            </a:r>
          </a:p>
          <a:p>
            <a:pPr algn="just">
              <a:defRPr/>
            </a:pPr>
            <a:endParaRPr lang="en-GB" sz="2500" dirty="0">
              <a:latin typeface="Century Gothic" pitchFamily="34" charset="0"/>
              <a:cs typeface="Arial" charset="0"/>
            </a:endParaRPr>
          </a:p>
          <a:p>
            <a:pPr marL="457200" indent="-457200" algn="just">
              <a:buFont typeface="Arial" pitchFamily="34" charset="0"/>
              <a:buChar char="•"/>
              <a:defRPr/>
            </a:pPr>
            <a:r>
              <a:rPr lang="en-GB" sz="2500" dirty="0">
                <a:latin typeface="Century Gothic" pitchFamily="34" charset="0"/>
                <a:cs typeface="Arial" charset="0"/>
              </a:rPr>
              <a:t>Sports programme</a:t>
            </a:r>
          </a:p>
          <a:p>
            <a:pPr algn="just">
              <a:defRPr/>
            </a:pPr>
            <a:endParaRPr lang="en-GB" sz="2500" dirty="0">
              <a:latin typeface="Century Gothic" pitchFamily="34" charset="0"/>
              <a:cs typeface="Arial" charset="0"/>
            </a:endParaRPr>
          </a:p>
          <a:p>
            <a:pPr marL="457200" indent="-457200" algn="just">
              <a:buFont typeface="Arial" pitchFamily="34" charset="0"/>
              <a:buChar char="•"/>
              <a:defRPr/>
            </a:pPr>
            <a:r>
              <a:rPr lang="en-GB" sz="2500" dirty="0">
                <a:latin typeface="Century Gothic" pitchFamily="34" charset="0"/>
                <a:cs typeface="Arial" charset="0"/>
              </a:rPr>
              <a:t>Venues presentation</a:t>
            </a:r>
          </a:p>
          <a:p>
            <a:pPr algn="just">
              <a:defRPr/>
            </a:pPr>
            <a:endParaRPr lang="en-GB" sz="2500" dirty="0">
              <a:latin typeface="Century Gothic" pitchFamily="34" charset="0"/>
              <a:cs typeface="Arial" charset="0"/>
            </a:endParaRPr>
          </a:p>
          <a:p>
            <a:pPr marL="457200" indent="-457200" algn="just">
              <a:buFont typeface="Arial" pitchFamily="34" charset="0"/>
              <a:buChar char="•"/>
              <a:defRPr/>
            </a:pPr>
            <a:r>
              <a:rPr lang="en-GB" sz="2500" dirty="0">
                <a:latin typeface="Century Gothic" pitchFamily="34" charset="0"/>
                <a:cs typeface="Arial" charset="0"/>
              </a:rPr>
              <a:t>Website</a:t>
            </a:r>
          </a:p>
          <a:p>
            <a:pPr marL="457200" indent="-457200" algn="just">
              <a:buFont typeface="Arial" pitchFamily="34" charset="0"/>
              <a:buChar char="•"/>
              <a:defRPr/>
            </a:pPr>
            <a:endParaRPr lang="en-GB" sz="2500" dirty="0">
              <a:latin typeface="Century Gothic" pitchFamily="34" charset="0"/>
              <a:cs typeface="Arial" charset="0"/>
            </a:endParaRPr>
          </a:p>
          <a:p>
            <a:pPr algn="just">
              <a:defRPr/>
            </a:pPr>
            <a:endParaRPr lang="en-GB" sz="2500" dirty="0">
              <a:latin typeface="Century Gothic" pitchFamily="34" charset="0"/>
              <a:cs typeface="Arial" charset="0"/>
            </a:endParaRPr>
          </a:p>
          <a:p>
            <a:pPr algn="just">
              <a:buClr>
                <a:schemeClr val="tx1"/>
              </a:buClr>
              <a:defRPr/>
            </a:pPr>
            <a:endParaRPr lang="en-GB" sz="2500" dirty="0">
              <a:latin typeface="Century Gothic" pitchFamily="34"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2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xEl>
                                              <p:pRg st="2" end="2"/>
                                            </p:txEl>
                                          </p:spTgt>
                                        </p:tgtEl>
                                        <p:attrNameLst>
                                          <p:attrName>style.visibility</p:attrName>
                                        </p:attrNameLst>
                                      </p:cBhvr>
                                      <p:to>
                                        <p:strVal val="visible"/>
                                      </p:to>
                                    </p:set>
                                    <p:anim calcmode="lin" valueType="num">
                                      <p:cBhvr>
                                        <p:cTn id="14" dur="1000" fill="hold"/>
                                        <p:tgtEl>
                                          <p:spTgt spid="20">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20">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2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xEl>
                                              <p:pRg st="4" end="4"/>
                                            </p:txEl>
                                          </p:spTgt>
                                        </p:tgtEl>
                                        <p:attrNameLst>
                                          <p:attrName>style.visibility</p:attrName>
                                        </p:attrNameLst>
                                      </p:cBhvr>
                                      <p:to>
                                        <p:strVal val="visible"/>
                                      </p:to>
                                    </p:set>
                                    <p:anim calcmode="lin" valueType="num">
                                      <p:cBhvr>
                                        <p:cTn id="21" dur="1000" fill="hold"/>
                                        <p:tgtEl>
                                          <p:spTgt spid="20">
                                            <p:txEl>
                                              <p:pRg st="4" end="4"/>
                                            </p:txEl>
                                          </p:spTgt>
                                        </p:tgtEl>
                                        <p:attrNameLst>
                                          <p:attrName>ppt_w</p:attrName>
                                        </p:attrNameLst>
                                      </p:cBhvr>
                                      <p:tavLst>
                                        <p:tav tm="0">
                                          <p:val>
                                            <p:fltVal val="0"/>
                                          </p:val>
                                        </p:tav>
                                        <p:tav tm="100000">
                                          <p:val>
                                            <p:strVal val="#ppt_w"/>
                                          </p:val>
                                        </p:tav>
                                      </p:tavLst>
                                    </p:anim>
                                    <p:anim calcmode="lin" valueType="num">
                                      <p:cBhvr>
                                        <p:cTn id="22" dur="1000" fill="hold"/>
                                        <p:tgtEl>
                                          <p:spTgt spid="20">
                                            <p:txEl>
                                              <p:pRg st="4" end="4"/>
                                            </p:txEl>
                                          </p:spTgt>
                                        </p:tgtEl>
                                        <p:attrNameLst>
                                          <p:attrName>ppt_h</p:attrName>
                                        </p:attrNameLst>
                                      </p:cBhvr>
                                      <p:tavLst>
                                        <p:tav tm="0">
                                          <p:val>
                                            <p:fltVal val="0"/>
                                          </p:val>
                                        </p:tav>
                                        <p:tav tm="100000">
                                          <p:val>
                                            <p:strVal val="#ppt_h"/>
                                          </p:val>
                                        </p:tav>
                                      </p:tavLst>
                                    </p:anim>
                                    <p:animEffect transition="in" filter="fade">
                                      <p:cBhvr>
                                        <p:cTn id="23" dur="1000"/>
                                        <p:tgtEl>
                                          <p:spTgt spid="20">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0">
                                            <p:txEl>
                                              <p:pRg st="6" end="6"/>
                                            </p:txEl>
                                          </p:spTgt>
                                        </p:tgtEl>
                                        <p:attrNameLst>
                                          <p:attrName>style.visibility</p:attrName>
                                        </p:attrNameLst>
                                      </p:cBhvr>
                                      <p:to>
                                        <p:strVal val="visible"/>
                                      </p:to>
                                    </p:set>
                                    <p:anim calcmode="lin" valueType="num">
                                      <p:cBhvr>
                                        <p:cTn id="28" dur="1000" fill="hold"/>
                                        <p:tgtEl>
                                          <p:spTgt spid="20">
                                            <p:txEl>
                                              <p:pRg st="6" end="6"/>
                                            </p:txEl>
                                          </p:spTgt>
                                        </p:tgtEl>
                                        <p:attrNameLst>
                                          <p:attrName>ppt_w</p:attrName>
                                        </p:attrNameLst>
                                      </p:cBhvr>
                                      <p:tavLst>
                                        <p:tav tm="0">
                                          <p:val>
                                            <p:fltVal val="0"/>
                                          </p:val>
                                        </p:tav>
                                        <p:tav tm="100000">
                                          <p:val>
                                            <p:strVal val="#ppt_w"/>
                                          </p:val>
                                        </p:tav>
                                      </p:tavLst>
                                    </p:anim>
                                    <p:anim calcmode="lin" valueType="num">
                                      <p:cBhvr>
                                        <p:cTn id="29" dur="1000" fill="hold"/>
                                        <p:tgtEl>
                                          <p:spTgt spid="20">
                                            <p:txEl>
                                              <p:pRg st="6" end="6"/>
                                            </p:txEl>
                                          </p:spTgt>
                                        </p:tgtEl>
                                        <p:attrNameLst>
                                          <p:attrName>ppt_h</p:attrName>
                                        </p:attrNameLst>
                                      </p:cBhvr>
                                      <p:tavLst>
                                        <p:tav tm="0">
                                          <p:val>
                                            <p:fltVal val="0"/>
                                          </p:val>
                                        </p:tav>
                                        <p:tav tm="100000">
                                          <p:val>
                                            <p:strVal val="#ppt_h"/>
                                          </p:val>
                                        </p:tav>
                                      </p:tavLst>
                                    </p:anim>
                                    <p:animEffect transition="in" filter="fade">
                                      <p:cBhvr>
                                        <p:cTn id="30" dur="1000"/>
                                        <p:tgtEl>
                                          <p:spTgt spid="20">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0">
                                            <p:txEl>
                                              <p:pRg st="8" end="8"/>
                                            </p:txEl>
                                          </p:spTgt>
                                        </p:tgtEl>
                                        <p:attrNameLst>
                                          <p:attrName>style.visibility</p:attrName>
                                        </p:attrNameLst>
                                      </p:cBhvr>
                                      <p:to>
                                        <p:strVal val="visible"/>
                                      </p:to>
                                    </p:set>
                                    <p:anim calcmode="lin" valueType="num">
                                      <p:cBhvr>
                                        <p:cTn id="35" dur="1000" fill="hold"/>
                                        <p:tgtEl>
                                          <p:spTgt spid="20">
                                            <p:txEl>
                                              <p:pRg st="8" end="8"/>
                                            </p:txEl>
                                          </p:spTgt>
                                        </p:tgtEl>
                                        <p:attrNameLst>
                                          <p:attrName>ppt_w</p:attrName>
                                        </p:attrNameLst>
                                      </p:cBhvr>
                                      <p:tavLst>
                                        <p:tav tm="0">
                                          <p:val>
                                            <p:fltVal val="0"/>
                                          </p:val>
                                        </p:tav>
                                        <p:tav tm="100000">
                                          <p:val>
                                            <p:strVal val="#ppt_w"/>
                                          </p:val>
                                        </p:tav>
                                      </p:tavLst>
                                    </p:anim>
                                    <p:anim calcmode="lin" valueType="num">
                                      <p:cBhvr>
                                        <p:cTn id="36" dur="1000" fill="hold"/>
                                        <p:tgtEl>
                                          <p:spTgt spid="20">
                                            <p:txEl>
                                              <p:pRg st="8" end="8"/>
                                            </p:txEl>
                                          </p:spTgt>
                                        </p:tgtEl>
                                        <p:attrNameLst>
                                          <p:attrName>ppt_h</p:attrName>
                                        </p:attrNameLst>
                                      </p:cBhvr>
                                      <p:tavLst>
                                        <p:tav tm="0">
                                          <p:val>
                                            <p:fltVal val="0"/>
                                          </p:val>
                                        </p:tav>
                                        <p:tav tm="100000">
                                          <p:val>
                                            <p:strVal val="#ppt_h"/>
                                          </p:val>
                                        </p:tav>
                                      </p:tavLst>
                                    </p:anim>
                                    <p:animEffect transition="in" filter="fade">
                                      <p:cBhvr>
                                        <p:cTn id="37" dur="1000"/>
                                        <p:tgtEl>
                                          <p:spTgt spid="20">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0">
                                            <p:txEl>
                                              <p:pRg st="10" end="10"/>
                                            </p:txEl>
                                          </p:spTgt>
                                        </p:tgtEl>
                                        <p:attrNameLst>
                                          <p:attrName>style.visibility</p:attrName>
                                        </p:attrNameLst>
                                      </p:cBhvr>
                                      <p:to>
                                        <p:strVal val="visible"/>
                                      </p:to>
                                    </p:set>
                                    <p:anim calcmode="lin" valueType="num">
                                      <p:cBhvr>
                                        <p:cTn id="42" dur="1000" fill="hold"/>
                                        <p:tgtEl>
                                          <p:spTgt spid="20">
                                            <p:txEl>
                                              <p:pRg st="10" end="10"/>
                                            </p:txEl>
                                          </p:spTgt>
                                        </p:tgtEl>
                                        <p:attrNameLst>
                                          <p:attrName>ppt_w</p:attrName>
                                        </p:attrNameLst>
                                      </p:cBhvr>
                                      <p:tavLst>
                                        <p:tav tm="0">
                                          <p:val>
                                            <p:fltVal val="0"/>
                                          </p:val>
                                        </p:tav>
                                        <p:tav tm="100000">
                                          <p:val>
                                            <p:strVal val="#ppt_w"/>
                                          </p:val>
                                        </p:tav>
                                      </p:tavLst>
                                    </p:anim>
                                    <p:anim calcmode="lin" valueType="num">
                                      <p:cBhvr>
                                        <p:cTn id="43" dur="1000" fill="hold"/>
                                        <p:tgtEl>
                                          <p:spTgt spid="20">
                                            <p:txEl>
                                              <p:pRg st="10" end="10"/>
                                            </p:txEl>
                                          </p:spTgt>
                                        </p:tgtEl>
                                        <p:attrNameLst>
                                          <p:attrName>ppt_h</p:attrName>
                                        </p:attrNameLst>
                                      </p:cBhvr>
                                      <p:tavLst>
                                        <p:tav tm="0">
                                          <p:val>
                                            <p:fltVal val="0"/>
                                          </p:val>
                                        </p:tav>
                                        <p:tav tm="100000">
                                          <p:val>
                                            <p:strVal val="#ppt_h"/>
                                          </p:val>
                                        </p:tav>
                                      </p:tavLst>
                                    </p:anim>
                                    <p:animEffect transition="in" filter="fade">
                                      <p:cBhvr>
                                        <p:cTn id="44" dur="1000"/>
                                        <p:tgtEl>
                                          <p:spTgt spid="2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e 1"/>
          <p:cNvGrpSpPr>
            <a:grpSpLocks/>
          </p:cNvGrpSpPr>
          <p:nvPr/>
        </p:nvGrpSpPr>
        <p:grpSpPr bwMode="auto">
          <a:xfrm>
            <a:off x="107950" y="115888"/>
            <a:ext cx="8928100" cy="1327150"/>
            <a:chOff x="107950" y="115888"/>
            <a:chExt cx="8928100" cy="1326877"/>
          </a:xfrm>
        </p:grpSpPr>
        <p:sp>
          <p:nvSpPr>
            <p:cNvPr id="12" name="Rectangle 11"/>
            <p:cNvSpPr/>
            <p:nvPr/>
          </p:nvSpPr>
          <p:spPr>
            <a:xfrm>
              <a:off x="107950" y="115888"/>
              <a:ext cx="8928100" cy="13268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6156" name="Picture 8"/>
            <p:cNvPicPr>
              <a:picLocks noChangeAspect="1" noChangeArrowheads="1"/>
            </p:cNvPicPr>
            <p:nvPr/>
          </p:nvPicPr>
          <p:blipFill>
            <a:blip r:embed="rId2" cstate="print"/>
            <a:srcRect/>
            <a:stretch>
              <a:fillRect/>
            </a:stretch>
          </p:blipFill>
          <p:spPr bwMode="auto">
            <a:xfrm>
              <a:off x="7302907" y="158419"/>
              <a:ext cx="1644526" cy="1241813"/>
            </a:xfrm>
            <a:prstGeom prst="rect">
              <a:avLst/>
            </a:prstGeom>
            <a:noFill/>
            <a:ln w="9525">
              <a:noFill/>
              <a:miter lim="800000"/>
              <a:headEnd/>
              <a:tailEnd/>
            </a:ln>
          </p:spPr>
        </p:pic>
      </p:grpSp>
      <p:sp>
        <p:nvSpPr>
          <p:cNvPr id="14" name="Titre 1"/>
          <p:cNvSpPr txBox="1">
            <a:spLocks/>
          </p:cNvSpPr>
          <p:nvPr/>
        </p:nvSpPr>
        <p:spPr bwMode="auto">
          <a:xfrm>
            <a:off x="107950" y="115888"/>
            <a:ext cx="8928100" cy="131445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FR" sz="4200" b="1" cap="small" dirty="0" smtClean="0">
                <a:solidFill>
                  <a:srgbClr val="FABE00"/>
                </a:solidFill>
                <a:latin typeface="Kozuka Gothic Pro L" pitchFamily="34" charset="-128"/>
                <a:ea typeface="Kozuka Gothic Pro L" pitchFamily="34" charset="-128"/>
                <a:cs typeface="Aharoni" pitchFamily="2" charset="-79"/>
              </a:rPr>
              <a:t>N</a:t>
            </a:r>
            <a:r>
              <a:rPr lang="en-GB" sz="4200" cap="small" dirty="0" smtClean="0">
                <a:solidFill>
                  <a:srgbClr val="5389D9"/>
                </a:solidFill>
                <a:latin typeface="Kozuka Gothic Pro L" pitchFamily="34" charset="-128"/>
                <a:ea typeface="Kozuka Gothic Pro EL" pitchFamily="34" charset="-128"/>
                <a:cs typeface="Aharoni" pitchFamily="2" charset="-79"/>
              </a:rPr>
              <a:t>ice’s delegation</a:t>
            </a:r>
          </a:p>
          <a:p>
            <a:pPr eaLnBrk="1" hangingPunct="1">
              <a:defRPr/>
            </a:pPr>
            <a:r>
              <a:rPr lang="en-GB" sz="4200" cap="small" dirty="0" smtClean="0">
                <a:solidFill>
                  <a:srgbClr val="5389D9"/>
                </a:solidFill>
                <a:latin typeface="Kozuka Gothic Pro L" pitchFamily="34" charset="-128"/>
                <a:ea typeface="Kozuka Gothic Pro EL" pitchFamily="34" charset="-128"/>
                <a:cs typeface="Aharoni" pitchFamily="2" charset="-79"/>
              </a:rPr>
              <a:t>in Turin</a:t>
            </a:r>
            <a:endParaRPr lang="en-GB" sz="4200" cap="small" dirty="0" smtClean="0">
              <a:solidFill>
                <a:srgbClr val="5389D9"/>
              </a:solidFill>
              <a:latin typeface="Kozuka Gothic Pro EL" pitchFamily="34" charset="-128"/>
              <a:ea typeface="Kozuka Gothic Pro EL" pitchFamily="34" charset="-128"/>
              <a:cs typeface="Aharoni" pitchFamily="2" charset="-79"/>
            </a:endParaRPr>
          </a:p>
        </p:txBody>
      </p:sp>
      <p:cxnSp>
        <p:nvCxnSpPr>
          <p:cNvPr id="23" name="Connecteur droit 22"/>
          <p:cNvCxnSpPr/>
          <p:nvPr/>
        </p:nvCxnSpPr>
        <p:spPr>
          <a:xfrm>
            <a:off x="0" y="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0" y="0"/>
            <a:ext cx="9144000" cy="6858000"/>
          </a:xfrm>
          <a:prstGeom prst="rect">
            <a:avLst/>
          </a:prstGeom>
          <a:noFill/>
          <a:ln w="889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2" name="Rectangle 41"/>
          <p:cNvSpPr/>
          <p:nvPr/>
        </p:nvSpPr>
        <p:spPr>
          <a:xfrm>
            <a:off x="107950" y="115888"/>
            <a:ext cx="8928100" cy="662622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 name="Rectangle 2"/>
          <p:cNvSpPr/>
          <p:nvPr/>
        </p:nvSpPr>
        <p:spPr>
          <a:xfrm>
            <a:off x="323850" y="1700213"/>
            <a:ext cx="8496300" cy="4894262"/>
          </a:xfrm>
          <a:prstGeom prst="rect">
            <a:avLst/>
          </a:prstGeom>
        </p:spPr>
        <p:txBody>
          <a:bodyPr>
            <a:spAutoFit/>
          </a:bodyPr>
          <a:lstStyle/>
          <a:p>
            <a:pPr marL="457200" indent="-457200">
              <a:buFont typeface="Arial" pitchFamily="34" charset="0"/>
              <a:buChar char="•"/>
              <a:defRPr/>
            </a:pPr>
            <a:r>
              <a:rPr lang="en-GB" sz="2500" dirty="0">
                <a:latin typeface="Century Gothic" pitchFamily="34" charset="0"/>
                <a:cs typeface="Arial" charset="0"/>
              </a:rPr>
              <a:t>Mr. Jean-Michel GALY,</a:t>
            </a:r>
          </a:p>
          <a:p>
            <a:pPr marL="457200" indent="-457200">
              <a:defRPr/>
            </a:pPr>
            <a:r>
              <a:rPr lang="en-GB" sz="2500" dirty="0">
                <a:latin typeface="Century Gothic" pitchFamily="34" charset="0"/>
                <a:cs typeface="Arial" charset="0"/>
              </a:rPr>
              <a:t>	</a:t>
            </a:r>
            <a:r>
              <a:rPr lang="en-GB" sz="2000" dirty="0">
                <a:latin typeface="Century Gothic" pitchFamily="34" charset="0"/>
                <a:cs typeface="Arial" charset="0"/>
              </a:rPr>
              <a:t>City Councillor,</a:t>
            </a:r>
          </a:p>
          <a:p>
            <a:pPr marL="457200" indent="-457200">
              <a:defRPr/>
            </a:pPr>
            <a:r>
              <a:rPr lang="en-GB" sz="2000" dirty="0">
                <a:latin typeface="Century Gothic" pitchFamily="34" charset="0"/>
                <a:cs typeface="Arial" charset="0"/>
              </a:rPr>
              <a:t>	Deputy mayor in charge of Seniors</a:t>
            </a:r>
          </a:p>
          <a:p>
            <a:pPr>
              <a:defRPr/>
            </a:pPr>
            <a:endParaRPr lang="en-GB" sz="1000" dirty="0">
              <a:latin typeface="Century Gothic" pitchFamily="34" charset="0"/>
              <a:cs typeface="Arial" charset="0"/>
            </a:endParaRPr>
          </a:p>
          <a:p>
            <a:pPr marL="457200" indent="-457200">
              <a:buFont typeface="Arial" pitchFamily="34" charset="0"/>
              <a:buChar char="•"/>
              <a:defRPr/>
            </a:pPr>
            <a:r>
              <a:rPr lang="en-GB" sz="2500" dirty="0">
                <a:latin typeface="Century Gothic" pitchFamily="34" charset="0"/>
                <a:cs typeface="Arial" charset="0"/>
              </a:rPr>
              <a:t>Mr. Laurent CIUBINI,</a:t>
            </a:r>
          </a:p>
          <a:p>
            <a:pPr marL="457200" indent="-457200">
              <a:defRPr/>
            </a:pPr>
            <a:r>
              <a:rPr lang="en-GB" sz="2500" dirty="0">
                <a:latin typeface="Century Gothic" pitchFamily="34" charset="0"/>
                <a:cs typeface="Arial" charset="0"/>
              </a:rPr>
              <a:t>	</a:t>
            </a:r>
            <a:r>
              <a:rPr lang="en-GB" sz="2000" dirty="0">
                <a:latin typeface="Century Gothic" pitchFamily="34" charset="0"/>
                <a:cs typeface="Arial" charset="0"/>
              </a:rPr>
              <a:t>Sports director of the city of Nice</a:t>
            </a:r>
            <a:endParaRPr lang="en-GB" sz="2500" dirty="0">
              <a:latin typeface="Century Gothic" pitchFamily="34" charset="0"/>
              <a:cs typeface="Arial" charset="0"/>
            </a:endParaRPr>
          </a:p>
          <a:p>
            <a:pPr>
              <a:defRPr/>
            </a:pPr>
            <a:endParaRPr lang="en-GB" sz="1000" dirty="0">
              <a:latin typeface="Century Gothic" pitchFamily="34" charset="0"/>
              <a:cs typeface="Arial" charset="0"/>
            </a:endParaRPr>
          </a:p>
          <a:p>
            <a:pPr marL="457200" indent="-457200">
              <a:buFont typeface="Arial" pitchFamily="34" charset="0"/>
              <a:buChar char="•"/>
              <a:defRPr/>
            </a:pPr>
            <a:r>
              <a:rPr lang="en-GB" sz="2500" dirty="0">
                <a:latin typeface="Century Gothic" pitchFamily="34" charset="0"/>
                <a:cs typeface="Arial" charset="0"/>
              </a:rPr>
              <a:t>Mr. </a:t>
            </a:r>
            <a:r>
              <a:rPr lang="en-GB" sz="2500" dirty="0" err="1">
                <a:latin typeface="Century Gothic" pitchFamily="34" charset="0"/>
                <a:cs typeface="Arial" charset="0"/>
              </a:rPr>
              <a:t>Schem</a:t>
            </a:r>
            <a:r>
              <a:rPr lang="en-GB" sz="2500" dirty="0">
                <a:latin typeface="Century Gothic" pitchFamily="34" charset="0"/>
                <a:cs typeface="Arial" charset="0"/>
              </a:rPr>
              <a:t> DOUMA,</a:t>
            </a:r>
          </a:p>
          <a:p>
            <a:pPr marL="457200" indent="-457200">
              <a:defRPr/>
            </a:pPr>
            <a:r>
              <a:rPr lang="en-GB" sz="2500" dirty="0">
                <a:latin typeface="Century Gothic" pitchFamily="34" charset="0"/>
                <a:cs typeface="Arial" charset="0"/>
              </a:rPr>
              <a:t>	</a:t>
            </a:r>
            <a:r>
              <a:rPr lang="en-GB" sz="2000" dirty="0">
                <a:latin typeface="Century Gothic" pitchFamily="34" charset="0"/>
                <a:cs typeface="Arial" charset="0"/>
              </a:rPr>
              <a:t>EMG 2015 Project manager</a:t>
            </a:r>
            <a:endParaRPr lang="en-GB" sz="2800" dirty="0">
              <a:latin typeface="Century Gothic" pitchFamily="34" charset="0"/>
              <a:cs typeface="Arial" charset="0"/>
            </a:endParaRPr>
          </a:p>
          <a:p>
            <a:pPr marL="457200" indent="-457200">
              <a:defRPr/>
            </a:pPr>
            <a:endParaRPr lang="en-GB" sz="1000" dirty="0">
              <a:latin typeface="Century Gothic" pitchFamily="34" charset="0"/>
              <a:cs typeface="Arial" charset="0"/>
            </a:endParaRPr>
          </a:p>
          <a:p>
            <a:pPr marL="457200" indent="-457200">
              <a:buFont typeface="Arial" pitchFamily="34" charset="0"/>
              <a:buChar char="•"/>
              <a:defRPr/>
            </a:pPr>
            <a:r>
              <a:rPr lang="en-GB" sz="2600" dirty="0">
                <a:latin typeface="Century Gothic" pitchFamily="34" charset="0"/>
                <a:cs typeface="Arial" charset="0"/>
              </a:rPr>
              <a:t>Mr. Julien SASSI,</a:t>
            </a:r>
          </a:p>
          <a:p>
            <a:pPr marL="457200" indent="-457200">
              <a:defRPr/>
            </a:pPr>
            <a:r>
              <a:rPr lang="en-GB" sz="2600" dirty="0">
                <a:latin typeface="Century Gothic" pitchFamily="34" charset="0"/>
                <a:cs typeface="Arial" charset="0"/>
              </a:rPr>
              <a:t>	</a:t>
            </a:r>
            <a:r>
              <a:rPr lang="en-GB" sz="2000" dirty="0">
                <a:latin typeface="Century Gothic" pitchFamily="34" charset="0"/>
                <a:cs typeface="Arial" charset="0"/>
              </a:rPr>
              <a:t>Manager of senior activities at the city of Nice</a:t>
            </a:r>
          </a:p>
          <a:p>
            <a:pPr marL="457200" indent="-457200">
              <a:defRPr/>
            </a:pPr>
            <a:endParaRPr lang="en-GB" sz="1000" dirty="0">
              <a:latin typeface="Century Gothic" pitchFamily="34" charset="0"/>
              <a:cs typeface="Arial" charset="0"/>
            </a:endParaRPr>
          </a:p>
          <a:p>
            <a:pPr marL="457200" indent="-457200">
              <a:buFont typeface="Arial" pitchFamily="34" charset="0"/>
              <a:buChar char="•"/>
              <a:defRPr/>
            </a:pPr>
            <a:r>
              <a:rPr lang="en-GB" sz="2500" dirty="0">
                <a:latin typeface="Century Gothic" pitchFamily="34" charset="0"/>
                <a:cs typeface="Arial" charset="0"/>
              </a:rPr>
              <a:t>Mr. Julien ARNOLD,</a:t>
            </a:r>
          </a:p>
          <a:p>
            <a:pPr marL="457200" indent="-457200">
              <a:defRPr/>
            </a:pPr>
            <a:r>
              <a:rPr lang="en-GB" sz="2500" dirty="0">
                <a:latin typeface="Century Gothic" pitchFamily="34" charset="0"/>
                <a:cs typeface="Arial" charset="0"/>
              </a:rPr>
              <a:t>	</a:t>
            </a:r>
            <a:r>
              <a:rPr lang="en-GB" sz="2000" dirty="0">
                <a:latin typeface="Century Gothic" pitchFamily="34" charset="0"/>
                <a:cs typeface="Arial" charset="0"/>
              </a:rPr>
              <a:t>Project manager at the city of Nice</a:t>
            </a:r>
            <a:endParaRPr lang="en-GB" sz="1200" dirty="0">
              <a:latin typeface="Century Gothic" pitchFamily="34" charset="0"/>
              <a:cs typeface="Arial" charset="0"/>
            </a:endParaRPr>
          </a:p>
        </p:txBody>
      </p:sp>
      <p:pic>
        <p:nvPicPr>
          <p:cNvPr id="6154" name="Picture 7" descr="http://upload.wikimedia.org/wikipedia/fr/7/78/Logo_Ville_de_Nice.jpg"/>
          <p:cNvPicPr>
            <a:picLocks noChangeAspect="1" noChangeArrowheads="1"/>
          </p:cNvPicPr>
          <p:nvPr/>
        </p:nvPicPr>
        <p:blipFill>
          <a:blip r:embed="rId3" cstate="print"/>
          <a:srcRect/>
          <a:stretch>
            <a:fillRect/>
          </a:stretch>
        </p:blipFill>
        <p:spPr bwMode="auto">
          <a:xfrm>
            <a:off x="179388" y="212725"/>
            <a:ext cx="1506537" cy="11334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1000"/>
                                        <p:tgtEl>
                                          <p:spTgt spid="3">
                                            <p:txEl>
                                              <p:pRg st="1" end="1"/>
                                            </p:txEl>
                                          </p:spTgt>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p:cTn id="26"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8" dur="1000"/>
                                        <p:tgtEl>
                                          <p:spTgt spid="3">
                                            <p:txEl>
                                              <p:pRg st="4" end="4"/>
                                            </p:txEl>
                                          </p:spTgt>
                                        </p:tgtEl>
                                      </p:cBhvr>
                                    </p:animEffect>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4" dur="10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p:cTn id="39"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1" dur="1000"/>
                                        <p:tgtEl>
                                          <p:spTgt spid="3">
                                            <p:txEl>
                                              <p:pRg st="7" end="7"/>
                                            </p:txEl>
                                          </p:spTgt>
                                        </p:tgtEl>
                                      </p:cBhvr>
                                    </p:animEffect>
                                  </p:childTnLst>
                                </p:cTn>
                              </p:par>
                            </p:childTnLst>
                          </p:cTn>
                        </p:par>
                        <p:par>
                          <p:cTn id="42" fill="hold">
                            <p:stCondLst>
                              <p:cond delay="1000"/>
                            </p:stCondLst>
                            <p:childTnLst>
                              <p:par>
                                <p:cTn id="43" presetID="53" presetClass="entr" presetSubtype="16" fill="hold" grpId="0" nodeType="after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p:cTn id="45"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47" dur="1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 calcmode="lin" valueType="num">
                                      <p:cBhvr>
                                        <p:cTn id="52"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53" dur="10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54" dur="1000"/>
                                        <p:tgtEl>
                                          <p:spTgt spid="3">
                                            <p:txEl>
                                              <p:pRg st="10" end="10"/>
                                            </p:txEl>
                                          </p:spTgt>
                                        </p:tgtEl>
                                      </p:cBhvr>
                                    </p:animEffect>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 calcmode="lin" valueType="num">
                                      <p:cBhvr>
                                        <p:cTn id="58" dur="1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59" dur="10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60" dur="1000"/>
                                        <p:tgtEl>
                                          <p:spTgt spid="3">
                                            <p:txEl>
                                              <p:pRg st="11" end="1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3">
                                            <p:txEl>
                                              <p:pRg st="13" end="13"/>
                                            </p:txEl>
                                          </p:spTgt>
                                        </p:tgtEl>
                                        <p:attrNameLst>
                                          <p:attrName>style.visibility</p:attrName>
                                        </p:attrNameLst>
                                      </p:cBhvr>
                                      <p:to>
                                        <p:strVal val="visible"/>
                                      </p:to>
                                    </p:set>
                                    <p:anim calcmode="lin" valueType="num">
                                      <p:cBhvr>
                                        <p:cTn id="65" dur="10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66" dur="1000" fill="hold"/>
                                        <p:tgtEl>
                                          <p:spTgt spid="3">
                                            <p:txEl>
                                              <p:pRg st="13" end="13"/>
                                            </p:txEl>
                                          </p:spTgt>
                                        </p:tgtEl>
                                        <p:attrNameLst>
                                          <p:attrName>ppt_h</p:attrName>
                                        </p:attrNameLst>
                                      </p:cBhvr>
                                      <p:tavLst>
                                        <p:tav tm="0">
                                          <p:val>
                                            <p:fltVal val="0"/>
                                          </p:val>
                                        </p:tav>
                                        <p:tav tm="100000">
                                          <p:val>
                                            <p:strVal val="#ppt_h"/>
                                          </p:val>
                                        </p:tav>
                                      </p:tavLst>
                                    </p:anim>
                                    <p:animEffect transition="in" filter="fade">
                                      <p:cBhvr>
                                        <p:cTn id="67" dur="1000"/>
                                        <p:tgtEl>
                                          <p:spTgt spid="3">
                                            <p:txEl>
                                              <p:pRg st="13" end="13"/>
                                            </p:txEl>
                                          </p:spTgt>
                                        </p:tgtEl>
                                      </p:cBhvr>
                                    </p:animEffect>
                                  </p:childTnLst>
                                </p:cTn>
                              </p:par>
                            </p:childTnLst>
                          </p:cTn>
                        </p:par>
                        <p:par>
                          <p:cTn id="68" fill="hold">
                            <p:stCondLst>
                              <p:cond delay="1000"/>
                            </p:stCondLst>
                            <p:childTnLst>
                              <p:par>
                                <p:cTn id="69" presetID="53" presetClass="entr" presetSubtype="16" fill="hold" grpId="0" nodeType="afterEffect">
                                  <p:stCondLst>
                                    <p:cond delay="0"/>
                                  </p:stCondLst>
                                  <p:childTnLst>
                                    <p:set>
                                      <p:cBhvr>
                                        <p:cTn id="70" dur="1" fill="hold">
                                          <p:stCondLst>
                                            <p:cond delay="0"/>
                                          </p:stCondLst>
                                        </p:cTn>
                                        <p:tgtEl>
                                          <p:spTgt spid="3">
                                            <p:txEl>
                                              <p:pRg st="14" end="14"/>
                                            </p:txEl>
                                          </p:spTgt>
                                        </p:tgtEl>
                                        <p:attrNameLst>
                                          <p:attrName>style.visibility</p:attrName>
                                        </p:attrNameLst>
                                      </p:cBhvr>
                                      <p:to>
                                        <p:strVal val="visible"/>
                                      </p:to>
                                    </p:set>
                                    <p:anim calcmode="lin" valueType="num">
                                      <p:cBhvr>
                                        <p:cTn id="71" dur="1000" fill="hold"/>
                                        <p:tgtEl>
                                          <p:spTgt spid="3">
                                            <p:txEl>
                                              <p:pRg st="14" end="14"/>
                                            </p:txEl>
                                          </p:spTgt>
                                        </p:tgtEl>
                                        <p:attrNameLst>
                                          <p:attrName>ppt_w</p:attrName>
                                        </p:attrNameLst>
                                      </p:cBhvr>
                                      <p:tavLst>
                                        <p:tav tm="0">
                                          <p:val>
                                            <p:fltVal val="0"/>
                                          </p:val>
                                        </p:tav>
                                        <p:tav tm="100000">
                                          <p:val>
                                            <p:strVal val="#ppt_w"/>
                                          </p:val>
                                        </p:tav>
                                      </p:tavLst>
                                    </p:anim>
                                    <p:anim calcmode="lin" valueType="num">
                                      <p:cBhvr>
                                        <p:cTn id="72" dur="1000" fill="hold"/>
                                        <p:tgtEl>
                                          <p:spTgt spid="3">
                                            <p:txEl>
                                              <p:pRg st="14" end="14"/>
                                            </p:txEl>
                                          </p:spTgt>
                                        </p:tgtEl>
                                        <p:attrNameLst>
                                          <p:attrName>ppt_h</p:attrName>
                                        </p:attrNameLst>
                                      </p:cBhvr>
                                      <p:tavLst>
                                        <p:tav tm="0">
                                          <p:val>
                                            <p:fltVal val="0"/>
                                          </p:val>
                                        </p:tav>
                                        <p:tav tm="100000">
                                          <p:val>
                                            <p:strVal val="#ppt_h"/>
                                          </p:val>
                                        </p:tav>
                                      </p:tavLst>
                                    </p:anim>
                                    <p:animEffect transition="in" filter="fade">
                                      <p:cBhvr>
                                        <p:cTn id="73" dur="1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e 1"/>
          <p:cNvGrpSpPr>
            <a:grpSpLocks/>
          </p:cNvGrpSpPr>
          <p:nvPr/>
        </p:nvGrpSpPr>
        <p:grpSpPr bwMode="auto">
          <a:xfrm>
            <a:off x="107950" y="115888"/>
            <a:ext cx="8928100" cy="1327150"/>
            <a:chOff x="107950" y="115888"/>
            <a:chExt cx="8928100" cy="1326877"/>
          </a:xfrm>
        </p:grpSpPr>
        <p:sp>
          <p:nvSpPr>
            <p:cNvPr id="12" name="Rectangle 11"/>
            <p:cNvSpPr/>
            <p:nvPr/>
          </p:nvSpPr>
          <p:spPr>
            <a:xfrm>
              <a:off x="107950" y="115888"/>
              <a:ext cx="8928100" cy="13268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7180" name="Picture 8"/>
            <p:cNvPicPr>
              <a:picLocks noChangeAspect="1" noChangeArrowheads="1"/>
            </p:cNvPicPr>
            <p:nvPr/>
          </p:nvPicPr>
          <p:blipFill>
            <a:blip r:embed="rId3" cstate="print"/>
            <a:srcRect/>
            <a:stretch>
              <a:fillRect/>
            </a:stretch>
          </p:blipFill>
          <p:spPr bwMode="auto">
            <a:xfrm>
              <a:off x="7302907" y="158419"/>
              <a:ext cx="1644526" cy="1241813"/>
            </a:xfrm>
            <a:prstGeom prst="rect">
              <a:avLst/>
            </a:prstGeom>
            <a:noFill/>
            <a:ln w="9525">
              <a:noFill/>
              <a:miter lim="800000"/>
              <a:headEnd/>
              <a:tailEnd/>
            </a:ln>
          </p:spPr>
        </p:pic>
      </p:grpSp>
      <p:sp>
        <p:nvSpPr>
          <p:cNvPr id="14" name="Titre 1"/>
          <p:cNvSpPr txBox="1">
            <a:spLocks/>
          </p:cNvSpPr>
          <p:nvPr/>
        </p:nvSpPr>
        <p:spPr bwMode="auto">
          <a:xfrm>
            <a:off x="107950" y="85725"/>
            <a:ext cx="8928100" cy="1316038"/>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FR" sz="4200" b="1" cap="small" dirty="0" err="1" smtClean="0">
                <a:solidFill>
                  <a:srgbClr val="FABE00"/>
                </a:solidFill>
                <a:latin typeface="Kozuka Gothic Pro EL" pitchFamily="34" charset="-128"/>
                <a:ea typeface="Kozuka Gothic Pro EL" pitchFamily="34" charset="-128"/>
                <a:cs typeface="Aharoni" pitchFamily="2" charset="-79"/>
              </a:rPr>
              <a:t>O</a:t>
            </a:r>
            <a:r>
              <a:rPr lang="fr-FR" sz="4200" cap="small" dirty="0" err="1" smtClean="0">
                <a:solidFill>
                  <a:srgbClr val="5389D9"/>
                </a:solidFill>
                <a:latin typeface="Kozuka Gothic Pro EL" pitchFamily="34" charset="-128"/>
                <a:ea typeface="Kozuka Gothic Pro EL" pitchFamily="34" charset="-128"/>
                <a:cs typeface="Aharoni" pitchFamily="2" charset="-79"/>
              </a:rPr>
              <a:t>rganising</a:t>
            </a:r>
            <a:endParaRPr lang="fr-FR" sz="4200" cap="small" dirty="0" smtClean="0">
              <a:solidFill>
                <a:srgbClr val="5389D9"/>
              </a:solidFill>
              <a:latin typeface="Kozuka Gothic Pro EL" pitchFamily="34" charset="-128"/>
              <a:ea typeface="Kozuka Gothic Pro EL" pitchFamily="34" charset="-128"/>
              <a:cs typeface="Aharoni" pitchFamily="2" charset="-79"/>
            </a:endParaRPr>
          </a:p>
          <a:p>
            <a:pPr eaLnBrk="1" hangingPunct="1">
              <a:defRPr/>
            </a:pPr>
            <a:r>
              <a:rPr lang="fr-FR" sz="4200" cap="small" dirty="0" err="1" smtClean="0">
                <a:solidFill>
                  <a:srgbClr val="5389D9"/>
                </a:solidFill>
                <a:latin typeface="Kozuka Gothic Pro EL" pitchFamily="34" charset="-128"/>
                <a:ea typeface="Kozuka Gothic Pro EL" pitchFamily="34" charset="-128"/>
                <a:cs typeface="Aharoni" pitchFamily="2" charset="-79"/>
              </a:rPr>
              <a:t>committee</a:t>
            </a:r>
            <a:endParaRPr lang="fr-FR" sz="4200" cap="small" dirty="0" smtClean="0">
              <a:solidFill>
                <a:srgbClr val="5389D9"/>
              </a:solidFill>
              <a:latin typeface="Kozuka Gothic Pro EL" pitchFamily="34" charset="-128"/>
              <a:ea typeface="Kozuka Gothic Pro EL" pitchFamily="34" charset="-128"/>
              <a:cs typeface="Aharoni" pitchFamily="2" charset="-79"/>
            </a:endParaRPr>
          </a:p>
        </p:txBody>
      </p:sp>
      <p:cxnSp>
        <p:nvCxnSpPr>
          <p:cNvPr id="23" name="Connecteur droit 22"/>
          <p:cNvCxnSpPr/>
          <p:nvPr/>
        </p:nvCxnSpPr>
        <p:spPr>
          <a:xfrm>
            <a:off x="0" y="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0" y="0"/>
            <a:ext cx="9144000" cy="6858000"/>
          </a:xfrm>
          <a:prstGeom prst="rect">
            <a:avLst/>
          </a:prstGeom>
          <a:noFill/>
          <a:ln w="889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2" name="Rectangle 41"/>
          <p:cNvSpPr/>
          <p:nvPr/>
        </p:nvSpPr>
        <p:spPr>
          <a:xfrm>
            <a:off x="107950" y="115888"/>
            <a:ext cx="8928100" cy="662622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7177" name="Picture 7" descr="http://upload.wikimedia.org/wikipedia/fr/7/78/Logo_Ville_de_Nice.jpg"/>
          <p:cNvPicPr>
            <a:picLocks noChangeAspect="1" noChangeArrowheads="1"/>
          </p:cNvPicPr>
          <p:nvPr/>
        </p:nvPicPr>
        <p:blipFill>
          <a:blip r:embed="rId4" cstate="print"/>
          <a:srcRect/>
          <a:stretch>
            <a:fillRect/>
          </a:stretch>
        </p:blipFill>
        <p:spPr bwMode="auto">
          <a:xfrm>
            <a:off x="179388" y="212725"/>
            <a:ext cx="1506537" cy="1133475"/>
          </a:xfrm>
          <a:prstGeom prst="rect">
            <a:avLst/>
          </a:prstGeom>
          <a:noFill/>
          <a:ln w="9525">
            <a:noFill/>
            <a:miter lim="800000"/>
            <a:headEnd/>
            <a:tailEnd/>
          </a:ln>
        </p:spPr>
      </p:pic>
      <p:graphicFrame>
        <p:nvGraphicFramePr>
          <p:cNvPr id="13" name="Espace réservé du contenu 3"/>
          <p:cNvGraphicFramePr>
            <a:graphicFrameLocks/>
          </p:cNvGraphicFramePr>
          <p:nvPr/>
        </p:nvGraphicFramePr>
        <p:xfrm>
          <a:off x="179512" y="1628800"/>
          <a:ext cx="8676456" cy="48245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7950" y="115888"/>
            <a:ext cx="8928100" cy="627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Titre 1"/>
          <p:cNvSpPr txBox="1">
            <a:spLocks/>
          </p:cNvSpPr>
          <p:nvPr/>
        </p:nvSpPr>
        <p:spPr bwMode="auto">
          <a:xfrm>
            <a:off x="107950" y="115888"/>
            <a:ext cx="8928100" cy="627062"/>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FR" sz="3600" b="1" cap="small" dirty="0" err="1" smtClean="0">
                <a:solidFill>
                  <a:srgbClr val="FABE00"/>
                </a:solidFill>
                <a:latin typeface="Kozuka Gothic Pro L" pitchFamily="34" charset="-128"/>
                <a:ea typeface="Kozuka Gothic Pro L" pitchFamily="34" charset="-128"/>
                <a:cs typeface="Aharoni" pitchFamily="2" charset="-79"/>
              </a:rPr>
              <a:t>E</a:t>
            </a:r>
            <a:r>
              <a:rPr lang="fr-FR" sz="3600" cap="small" dirty="0" err="1" smtClean="0">
                <a:solidFill>
                  <a:srgbClr val="5389D9"/>
                </a:solidFill>
                <a:latin typeface="Kozuka Gothic Pro EL" pitchFamily="34" charset="-128"/>
                <a:ea typeface="Kozuka Gothic Pro EL" pitchFamily="34" charset="-128"/>
                <a:cs typeface="Aharoni" pitchFamily="2" charset="-79"/>
              </a:rPr>
              <a:t>xecutive</a:t>
            </a:r>
            <a:r>
              <a:rPr lang="fr-FR" sz="3600" cap="small" dirty="0" smtClean="0">
                <a:solidFill>
                  <a:srgbClr val="5389D9"/>
                </a:solidFill>
                <a:latin typeface="Kozuka Gothic Pro EL" pitchFamily="34" charset="-128"/>
                <a:ea typeface="Kozuka Gothic Pro EL" pitchFamily="34" charset="-128"/>
                <a:cs typeface="Aharoni" pitchFamily="2" charset="-79"/>
              </a:rPr>
              <a:t> organisation </a:t>
            </a:r>
            <a:r>
              <a:rPr lang="fr-FR" sz="3600" cap="small" dirty="0" err="1" smtClean="0">
                <a:solidFill>
                  <a:srgbClr val="5389D9"/>
                </a:solidFill>
                <a:latin typeface="Kozuka Gothic Pro EL" pitchFamily="34" charset="-128"/>
                <a:ea typeface="Kozuka Gothic Pro EL" pitchFamily="34" charset="-128"/>
                <a:cs typeface="Aharoni" pitchFamily="2" charset="-79"/>
              </a:rPr>
              <a:t>chart</a:t>
            </a:r>
            <a:endParaRPr lang="fr-FR" sz="3600" cap="small" dirty="0" smtClean="0">
              <a:solidFill>
                <a:srgbClr val="5389D9"/>
              </a:solidFill>
              <a:latin typeface="Kozuka Gothic Pro EL" pitchFamily="34" charset="-128"/>
              <a:ea typeface="Kozuka Gothic Pro EL" pitchFamily="34" charset="-128"/>
              <a:cs typeface="Aharoni" pitchFamily="2" charset="-79"/>
            </a:endParaRPr>
          </a:p>
        </p:txBody>
      </p:sp>
      <p:cxnSp>
        <p:nvCxnSpPr>
          <p:cNvPr id="23" name="Connecteur droit 22"/>
          <p:cNvCxnSpPr/>
          <p:nvPr/>
        </p:nvCxnSpPr>
        <p:spPr>
          <a:xfrm>
            <a:off x="0" y="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0" y="0"/>
            <a:ext cx="9144000" cy="6858000"/>
          </a:xfrm>
          <a:prstGeom prst="rect">
            <a:avLst/>
          </a:prstGeom>
          <a:noFill/>
          <a:ln w="889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2" name="Rectangle 41"/>
          <p:cNvSpPr/>
          <p:nvPr/>
        </p:nvSpPr>
        <p:spPr>
          <a:xfrm>
            <a:off x="107950" y="115888"/>
            <a:ext cx="8928100" cy="662622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034" name="Picture 7" descr="http://upload.wikimedia.org/wikipedia/fr/7/78/Logo_Ville_de_Nice.jpg"/>
          <p:cNvPicPr>
            <a:picLocks noChangeAspect="1" noChangeArrowheads="1"/>
          </p:cNvPicPr>
          <p:nvPr/>
        </p:nvPicPr>
        <p:blipFill>
          <a:blip r:embed="rId4" cstate="print"/>
          <a:srcRect/>
          <a:stretch>
            <a:fillRect/>
          </a:stretch>
        </p:blipFill>
        <p:spPr bwMode="auto">
          <a:xfrm>
            <a:off x="179388" y="158750"/>
            <a:ext cx="720725" cy="541338"/>
          </a:xfrm>
          <a:prstGeom prst="rect">
            <a:avLst/>
          </a:prstGeom>
          <a:noFill/>
          <a:ln w="9525">
            <a:noFill/>
            <a:miter lim="800000"/>
            <a:headEnd/>
            <a:tailEnd/>
          </a:ln>
        </p:spPr>
      </p:pic>
      <p:graphicFrame>
        <p:nvGraphicFramePr>
          <p:cNvPr id="1026" name="Object 76"/>
          <p:cNvGraphicFramePr>
            <a:graphicFrameLocks noGrp="1" noChangeAspect="1"/>
          </p:cNvGraphicFramePr>
          <p:nvPr/>
        </p:nvGraphicFramePr>
        <p:xfrm>
          <a:off x="396875" y="906463"/>
          <a:ext cx="8281988" cy="6054725"/>
        </p:xfrm>
        <a:graphic>
          <a:graphicData uri="http://schemas.openxmlformats.org/presentationml/2006/ole">
            <mc:AlternateContent xmlns:mc="http://schemas.openxmlformats.org/markup-compatibility/2006">
              <mc:Choice xmlns:v="urn:schemas-microsoft-com:vml" Requires="v">
                <p:oleObj spid="_x0000_s1030" name="Document" r:id="rId6" imgW="10191133" imgH="7456348" progId="Word.Document.12">
                  <p:embed/>
                </p:oleObj>
              </mc:Choice>
              <mc:Fallback>
                <p:oleObj name="Document" r:id="rId6" imgW="10191133" imgH="7456348" progId="Word.Document.12">
                  <p:embed/>
                  <p:pic>
                    <p:nvPicPr>
                      <p:cNvPr id="0" name="Object 76"/>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875" y="906463"/>
                        <a:ext cx="8281988" cy="605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5" name="Picture 7"/>
          <p:cNvPicPr>
            <a:picLocks noChangeAspect="1" noChangeArrowheads="1"/>
          </p:cNvPicPr>
          <p:nvPr/>
        </p:nvPicPr>
        <p:blipFill>
          <a:blip r:embed="rId8" cstate="print"/>
          <a:srcRect/>
          <a:stretch>
            <a:fillRect/>
          </a:stretch>
        </p:blipFill>
        <p:spPr bwMode="auto">
          <a:xfrm>
            <a:off x="8174038" y="119063"/>
            <a:ext cx="822325" cy="6207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e 1"/>
          <p:cNvGrpSpPr>
            <a:grpSpLocks/>
          </p:cNvGrpSpPr>
          <p:nvPr/>
        </p:nvGrpSpPr>
        <p:grpSpPr bwMode="auto">
          <a:xfrm>
            <a:off x="107950" y="115888"/>
            <a:ext cx="8928100" cy="1327150"/>
            <a:chOff x="107950" y="115888"/>
            <a:chExt cx="8928100" cy="1326877"/>
          </a:xfrm>
        </p:grpSpPr>
        <p:sp>
          <p:nvSpPr>
            <p:cNvPr id="12" name="Rectangle 11"/>
            <p:cNvSpPr/>
            <p:nvPr/>
          </p:nvSpPr>
          <p:spPr>
            <a:xfrm>
              <a:off x="107950" y="115888"/>
              <a:ext cx="8928100" cy="13268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8206" name="Picture 8"/>
            <p:cNvPicPr>
              <a:picLocks noChangeAspect="1" noChangeArrowheads="1"/>
            </p:cNvPicPr>
            <p:nvPr/>
          </p:nvPicPr>
          <p:blipFill>
            <a:blip r:embed="rId3" cstate="print"/>
            <a:srcRect/>
            <a:stretch>
              <a:fillRect/>
            </a:stretch>
          </p:blipFill>
          <p:spPr bwMode="auto">
            <a:xfrm>
              <a:off x="7302907" y="158419"/>
              <a:ext cx="1644526" cy="1241813"/>
            </a:xfrm>
            <a:prstGeom prst="rect">
              <a:avLst/>
            </a:prstGeom>
            <a:noFill/>
            <a:ln w="9525">
              <a:noFill/>
              <a:miter lim="800000"/>
              <a:headEnd/>
              <a:tailEnd/>
            </a:ln>
          </p:spPr>
        </p:pic>
      </p:grpSp>
      <p:sp>
        <p:nvSpPr>
          <p:cNvPr id="14" name="Titre 1"/>
          <p:cNvSpPr txBox="1">
            <a:spLocks/>
          </p:cNvSpPr>
          <p:nvPr/>
        </p:nvSpPr>
        <p:spPr bwMode="auto">
          <a:xfrm>
            <a:off x="107950" y="115888"/>
            <a:ext cx="8928100" cy="131445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FR" sz="4200" b="1" cap="small" dirty="0" smtClean="0">
                <a:solidFill>
                  <a:srgbClr val="FABE00"/>
                </a:solidFill>
                <a:latin typeface="Kozuka Gothic Pro L" pitchFamily="34" charset="-128"/>
                <a:ea typeface="Kozuka Gothic Pro L" pitchFamily="34" charset="-128"/>
                <a:cs typeface="Aharoni" pitchFamily="2" charset="-79"/>
              </a:rPr>
              <a:t>S</a:t>
            </a:r>
            <a:r>
              <a:rPr lang="fr-FR" sz="4200" cap="small" dirty="0" smtClean="0">
                <a:solidFill>
                  <a:srgbClr val="5389D9"/>
                </a:solidFill>
                <a:latin typeface="Kozuka Gothic Pro EL" pitchFamily="34" charset="-128"/>
                <a:ea typeface="Kozuka Gothic Pro EL" pitchFamily="34" charset="-128"/>
                <a:cs typeface="Aharoni" pitchFamily="2" charset="-79"/>
              </a:rPr>
              <a:t>ports programme</a:t>
            </a:r>
          </a:p>
        </p:txBody>
      </p:sp>
      <p:cxnSp>
        <p:nvCxnSpPr>
          <p:cNvPr id="23" name="Connecteur droit 22"/>
          <p:cNvCxnSpPr/>
          <p:nvPr/>
        </p:nvCxnSpPr>
        <p:spPr>
          <a:xfrm>
            <a:off x="0" y="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0" y="0"/>
            <a:ext cx="9144000" cy="6858000"/>
          </a:xfrm>
          <a:prstGeom prst="rect">
            <a:avLst/>
          </a:prstGeom>
          <a:noFill/>
          <a:ln w="889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2" name="Rectangle 41"/>
          <p:cNvSpPr/>
          <p:nvPr/>
        </p:nvSpPr>
        <p:spPr>
          <a:xfrm>
            <a:off x="107950" y="115888"/>
            <a:ext cx="8928100" cy="662622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8201" name="Picture 7" descr="http://upload.wikimedia.org/wikipedia/fr/7/78/Logo_Ville_de_Nice.jpg"/>
          <p:cNvPicPr>
            <a:picLocks noChangeAspect="1" noChangeArrowheads="1"/>
          </p:cNvPicPr>
          <p:nvPr/>
        </p:nvPicPr>
        <p:blipFill>
          <a:blip r:embed="rId4" cstate="print"/>
          <a:srcRect/>
          <a:stretch>
            <a:fillRect/>
          </a:stretch>
        </p:blipFill>
        <p:spPr bwMode="auto">
          <a:xfrm>
            <a:off x="179388" y="212725"/>
            <a:ext cx="1506537" cy="1133475"/>
          </a:xfrm>
          <a:prstGeom prst="rect">
            <a:avLst/>
          </a:prstGeom>
          <a:noFill/>
          <a:ln w="9525">
            <a:noFill/>
            <a:miter lim="800000"/>
            <a:headEnd/>
            <a:tailEnd/>
          </a:ln>
        </p:spPr>
      </p:pic>
      <p:sp>
        <p:nvSpPr>
          <p:cNvPr id="5" name="Espace réservé du contenu 4"/>
          <p:cNvSpPr>
            <a:spLocks noGrp="1"/>
          </p:cNvSpPr>
          <p:nvPr>
            <p:ph sz="half" idx="1"/>
          </p:nvPr>
        </p:nvSpPr>
        <p:spPr>
          <a:xfrm>
            <a:off x="457200" y="1730375"/>
            <a:ext cx="4038600" cy="5227638"/>
          </a:xfrm>
        </p:spPr>
        <p:txBody>
          <a:bodyPr/>
          <a:lstStyle/>
          <a:p>
            <a:pPr>
              <a:spcBef>
                <a:spcPct val="0"/>
              </a:spcBef>
            </a:pPr>
            <a:r>
              <a:rPr lang="en-GB" sz="2200" smtClean="0">
                <a:latin typeface="Century Gothic" pitchFamily="34" charset="0"/>
              </a:rPr>
              <a:t>Athletics</a:t>
            </a:r>
          </a:p>
          <a:p>
            <a:pPr>
              <a:spcBef>
                <a:spcPct val="0"/>
              </a:spcBef>
            </a:pPr>
            <a:r>
              <a:rPr lang="en-GB" sz="2200" smtClean="0">
                <a:latin typeface="Century Gothic" pitchFamily="34" charset="0"/>
              </a:rPr>
              <a:t>Archery</a:t>
            </a:r>
          </a:p>
          <a:p>
            <a:pPr>
              <a:spcBef>
                <a:spcPct val="0"/>
              </a:spcBef>
            </a:pPr>
            <a:r>
              <a:rPr lang="en-GB" sz="2200" smtClean="0">
                <a:latin typeface="Century Gothic" pitchFamily="34" charset="0"/>
              </a:rPr>
              <a:t>Badminton</a:t>
            </a:r>
          </a:p>
          <a:p>
            <a:pPr>
              <a:spcBef>
                <a:spcPct val="0"/>
              </a:spcBef>
            </a:pPr>
            <a:r>
              <a:rPr lang="en-GB" sz="2200" smtClean="0">
                <a:latin typeface="Century Gothic" pitchFamily="34" charset="0"/>
              </a:rPr>
              <a:t>Basketball</a:t>
            </a:r>
          </a:p>
          <a:p>
            <a:pPr>
              <a:spcBef>
                <a:spcPct val="0"/>
              </a:spcBef>
            </a:pPr>
            <a:r>
              <a:rPr lang="en-GB" sz="2200" smtClean="0">
                <a:latin typeface="Century Gothic" pitchFamily="34" charset="0"/>
              </a:rPr>
              <a:t>Beach volley</a:t>
            </a:r>
          </a:p>
          <a:p>
            <a:pPr>
              <a:spcBef>
                <a:spcPct val="0"/>
              </a:spcBef>
            </a:pPr>
            <a:r>
              <a:rPr lang="en-GB" sz="2200" smtClean="0">
                <a:latin typeface="Century Gothic" pitchFamily="34" charset="0"/>
              </a:rPr>
              <a:t>Cycling</a:t>
            </a:r>
          </a:p>
          <a:p>
            <a:pPr>
              <a:spcBef>
                <a:spcPct val="0"/>
              </a:spcBef>
            </a:pPr>
            <a:r>
              <a:rPr lang="en-GB" sz="2200" smtClean="0">
                <a:latin typeface="Century Gothic" pitchFamily="34" charset="0"/>
              </a:rPr>
              <a:t>Dance sport</a:t>
            </a:r>
          </a:p>
          <a:p>
            <a:pPr>
              <a:spcBef>
                <a:spcPct val="0"/>
              </a:spcBef>
            </a:pPr>
            <a:r>
              <a:rPr lang="en-GB" sz="2200" smtClean="0">
                <a:latin typeface="Century Gothic" pitchFamily="34" charset="0"/>
              </a:rPr>
              <a:t>Fencing</a:t>
            </a:r>
          </a:p>
          <a:p>
            <a:pPr>
              <a:spcBef>
                <a:spcPct val="0"/>
              </a:spcBef>
            </a:pPr>
            <a:r>
              <a:rPr lang="en-GB" sz="2200" smtClean="0">
                <a:latin typeface="Century Gothic" pitchFamily="34" charset="0"/>
              </a:rPr>
              <a:t>Football (soccer)</a:t>
            </a:r>
          </a:p>
          <a:p>
            <a:pPr>
              <a:spcBef>
                <a:spcPct val="0"/>
              </a:spcBef>
            </a:pPr>
            <a:r>
              <a:rPr lang="en-GB" sz="2200" smtClean="0">
                <a:latin typeface="Century Gothic" pitchFamily="34" charset="0"/>
              </a:rPr>
              <a:t>Handball</a:t>
            </a:r>
          </a:p>
          <a:p>
            <a:pPr>
              <a:spcBef>
                <a:spcPct val="0"/>
              </a:spcBef>
            </a:pPr>
            <a:r>
              <a:rPr lang="en-GB" sz="2200" smtClean="0">
                <a:latin typeface="Century Gothic" pitchFamily="34" charset="0"/>
              </a:rPr>
              <a:t>Judo</a:t>
            </a:r>
          </a:p>
          <a:p>
            <a:pPr>
              <a:spcBef>
                <a:spcPct val="0"/>
              </a:spcBef>
            </a:pPr>
            <a:r>
              <a:rPr lang="en-GB" sz="2200" smtClean="0">
                <a:latin typeface="Century Gothic" pitchFamily="34" charset="0"/>
              </a:rPr>
              <a:t>Karate</a:t>
            </a:r>
          </a:p>
          <a:p>
            <a:pPr>
              <a:spcBef>
                <a:spcPct val="0"/>
              </a:spcBef>
            </a:pPr>
            <a:r>
              <a:rPr lang="en-GB" sz="2200" smtClean="0">
                <a:latin typeface="Century Gothic" pitchFamily="34" charset="0"/>
              </a:rPr>
              <a:t>Kayak</a:t>
            </a:r>
          </a:p>
          <a:p>
            <a:pPr>
              <a:spcBef>
                <a:spcPct val="0"/>
              </a:spcBef>
            </a:pPr>
            <a:endParaRPr lang="en-GB" sz="2200" smtClean="0">
              <a:latin typeface="Century Gothic" pitchFamily="34" charset="0"/>
            </a:endParaRPr>
          </a:p>
          <a:p>
            <a:pPr>
              <a:spcBef>
                <a:spcPct val="0"/>
              </a:spcBef>
            </a:pPr>
            <a:endParaRPr lang="en-GB" sz="2200" smtClean="0">
              <a:latin typeface="Century Gothic" pitchFamily="34" charset="0"/>
            </a:endParaRPr>
          </a:p>
          <a:p>
            <a:pPr>
              <a:spcBef>
                <a:spcPct val="0"/>
              </a:spcBef>
            </a:pPr>
            <a:endParaRPr lang="en-GB" sz="2200" smtClean="0">
              <a:latin typeface="Century Gothic" pitchFamily="34" charset="0"/>
            </a:endParaRPr>
          </a:p>
          <a:p>
            <a:pPr>
              <a:spcBef>
                <a:spcPct val="0"/>
              </a:spcBef>
            </a:pPr>
            <a:endParaRPr lang="en-GB" sz="2200" smtClean="0">
              <a:latin typeface="Century Gothic" pitchFamily="34" charset="0"/>
            </a:endParaRPr>
          </a:p>
          <a:p>
            <a:pPr>
              <a:spcBef>
                <a:spcPct val="0"/>
              </a:spcBef>
            </a:pPr>
            <a:endParaRPr lang="en-GB" sz="2200" smtClean="0">
              <a:latin typeface="Century Gothic" pitchFamily="34" charset="0"/>
            </a:endParaRPr>
          </a:p>
          <a:p>
            <a:endParaRPr lang="en-GB" sz="2200" smtClean="0">
              <a:latin typeface="Century Gothic" pitchFamily="34" charset="0"/>
            </a:endParaRPr>
          </a:p>
        </p:txBody>
      </p:sp>
      <p:sp>
        <p:nvSpPr>
          <p:cNvPr id="6" name="Espace réservé du contenu 5"/>
          <p:cNvSpPr>
            <a:spLocks noGrp="1"/>
          </p:cNvSpPr>
          <p:nvPr>
            <p:ph sz="half" idx="2"/>
          </p:nvPr>
        </p:nvSpPr>
        <p:spPr>
          <a:xfrm>
            <a:off x="4067175" y="1730375"/>
            <a:ext cx="2592388" cy="4794250"/>
          </a:xfrm>
        </p:spPr>
        <p:txBody>
          <a:bodyPr/>
          <a:lstStyle/>
          <a:p>
            <a:pPr>
              <a:spcBef>
                <a:spcPct val="0"/>
              </a:spcBef>
            </a:pPr>
            <a:r>
              <a:rPr lang="en-GB" sz="2200" smtClean="0">
                <a:latin typeface="Century Gothic" pitchFamily="34" charset="0"/>
              </a:rPr>
              <a:t>Orienteering</a:t>
            </a:r>
          </a:p>
          <a:p>
            <a:pPr>
              <a:spcBef>
                <a:spcPct val="0"/>
              </a:spcBef>
            </a:pPr>
            <a:r>
              <a:rPr lang="en-GB" sz="2200" smtClean="0">
                <a:latin typeface="Century Gothic" pitchFamily="34" charset="0"/>
              </a:rPr>
              <a:t>Rowing</a:t>
            </a:r>
          </a:p>
          <a:p>
            <a:pPr>
              <a:spcBef>
                <a:spcPct val="0"/>
              </a:spcBef>
            </a:pPr>
            <a:r>
              <a:rPr lang="en-GB" sz="2200" smtClean="0">
                <a:latin typeface="Century Gothic" pitchFamily="34" charset="0"/>
              </a:rPr>
              <a:t>Softball</a:t>
            </a:r>
          </a:p>
          <a:p>
            <a:pPr>
              <a:spcBef>
                <a:spcPct val="0"/>
              </a:spcBef>
            </a:pPr>
            <a:r>
              <a:rPr lang="en-GB" sz="2200" smtClean="0">
                <a:latin typeface="Century Gothic" pitchFamily="34" charset="0"/>
              </a:rPr>
              <a:t>Squash</a:t>
            </a:r>
          </a:p>
          <a:p>
            <a:pPr>
              <a:spcBef>
                <a:spcPct val="0"/>
              </a:spcBef>
            </a:pPr>
            <a:r>
              <a:rPr lang="en-GB" sz="2200" smtClean="0">
                <a:latin typeface="Century Gothic" pitchFamily="34" charset="0"/>
              </a:rPr>
              <a:t>Swimming</a:t>
            </a:r>
          </a:p>
          <a:p>
            <a:pPr>
              <a:spcBef>
                <a:spcPct val="0"/>
              </a:spcBef>
            </a:pPr>
            <a:r>
              <a:rPr lang="en-GB" sz="2200" smtClean="0">
                <a:latin typeface="Century Gothic" pitchFamily="34" charset="0"/>
              </a:rPr>
              <a:t>Table tennis</a:t>
            </a:r>
          </a:p>
          <a:p>
            <a:pPr>
              <a:spcBef>
                <a:spcPct val="0"/>
              </a:spcBef>
            </a:pPr>
            <a:r>
              <a:rPr lang="en-GB" sz="2200" smtClean="0">
                <a:latin typeface="Century Gothic" pitchFamily="34" charset="0"/>
              </a:rPr>
              <a:t>Taekwondo</a:t>
            </a:r>
          </a:p>
          <a:p>
            <a:pPr>
              <a:spcBef>
                <a:spcPct val="0"/>
              </a:spcBef>
            </a:pPr>
            <a:r>
              <a:rPr lang="en-GB" sz="2200" smtClean="0">
                <a:latin typeface="Century Gothic" pitchFamily="34" charset="0"/>
              </a:rPr>
              <a:t>Tennis</a:t>
            </a:r>
          </a:p>
          <a:p>
            <a:pPr>
              <a:spcBef>
                <a:spcPct val="0"/>
              </a:spcBef>
            </a:pPr>
            <a:r>
              <a:rPr lang="en-GB" sz="2200" smtClean="0">
                <a:latin typeface="Century Gothic" pitchFamily="34" charset="0"/>
              </a:rPr>
              <a:t>Touch rugby</a:t>
            </a:r>
          </a:p>
          <a:p>
            <a:pPr>
              <a:spcBef>
                <a:spcPct val="0"/>
              </a:spcBef>
            </a:pPr>
            <a:r>
              <a:rPr lang="en-GB" sz="2200" smtClean="0">
                <a:latin typeface="Century Gothic" pitchFamily="34" charset="0"/>
              </a:rPr>
              <a:t>Triathlon</a:t>
            </a:r>
          </a:p>
          <a:p>
            <a:pPr>
              <a:spcBef>
                <a:spcPct val="0"/>
              </a:spcBef>
            </a:pPr>
            <a:r>
              <a:rPr lang="en-GB" sz="2200" smtClean="0">
                <a:latin typeface="Century Gothic" pitchFamily="34" charset="0"/>
              </a:rPr>
              <a:t>Weightlifting</a:t>
            </a:r>
          </a:p>
          <a:p>
            <a:pPr>
              <a:spcBef>
                <a:spcPct val="0"/>
              </a:spcBef>
            </a:pPr>
            <a:r>
              <a:rPr lang="en-GB" sz="2200" smtClean="0">
                <a:latin typeface="Century Gothic" pitchFamily="34" charset="0"/>
              </a:rPr>
              <a:t>Wrestling</a:t>
            </a:r>
          </a:p>
          <a:p>
            <a:pPr>
              <a:spcBef>
                <a:spcPct val="0"/>
              </a:spcBef>
            </a:pPr>
            <a:endParaRPr lang="en-GB" sz="2200" smtClean="0">
              <a:latin typeface="Century Gothic" pitchFamily="34" charset="0"/>
            </a:endParaRPr>
          </a:p>
          <a:p>
            <a:pPr>
              <a:spcBef>
                <a:spcPct val="0"/>
              </a:spcBef>
            </a:pPr>
            <a:endParaRPr lang="en-GB" sz="2200" smtClean="0">
              <a:latin typeface="Century Gothic" pitchFamily="34" charset="0"/>
            </a:endParaRPr>
          </a:p>
          <a:p>
            <a:pPr>
              <a:spcBef>
                <a:spcPct val="0"/>
              </a:spcBef>
            </a:pPr>
            <a:endParaRPr lang="en-GB" sz="2200" smtClean="0">
              <a:latin typeface="Century Gothic" pitchFamily="34" charset="0"/>
            </a:endParaRPr>
          </a:p>
          <a:p>
            <a:pPr>
              <a:spcBef>
                <a:spcPct val="0"/>
              </a:spcBef>
            </a:pPr>
            <a:endParaRPr lang="en-GB" sz="2200" smtClean="0">
              <a:latin typeface="Century Gothic" pitchFamily="34" charset="0"/>
            </a:endParaRPr>
          </a:p>
        </p:txBody>
      </p:sp>
      <p:sp>
        <p:nvSpPr>
          <p:cNvPr id="7" name="ZoneTexte 6"/>
          <p:cNvSpPr txBox="1">
            <a:spLocks noChangeArrowheads="1"/>
          </p:cNvSpPr>
          <p:nvPr/>
        </p:nvSpPr>
        <p:spPr bwMode="auto">
          <a:xfrm>
            <a:off x="6443663" y="4581525"/>
            <a:ext cx="2449512" cy="2030413"/>
          </a:xfrm>
          <a:prstGeom prst="rect">
            <a:avLst/>
          </a:prstGeom>
          <a:noFill/>
          <a:ln w="9525">
            <a:noFill/>
            <a:miter lim="800000"/>
            <a:headEnd/>
            <a:tailEnd/>
          </a:ln>
        </p:spPr>
        <p:txBody>
          <a:bodyPr>
            <a:spAutoFit/>
          </a:bodyPr>
          <a:lstStyle/>
          <a:p>
            <a:pPr algn="r"/>
            <a:r>
              <a:rPr lang="en-GB" sz="2200" b="1" i="1">
                <a:solidFill>
                  <a:srgbClr val="FFC000"/>
                </a:solidFill>
                <a:latin typeface="Century Gothic" pitchFamily="34" charset="0"/>
              </a:rPr>
              <a:t>FRENCH PETANQUE</a:t>
            </a:r>
          </a:p>
          <a:p>
            <a:pPr algn="r"/>
            <a:r>
              <a:rPr lang="en-GB" sz="2000">
                <a:solidFill>
                  <a:srgbClr val="FFC000"/>
                </a:solidFill>
                <a:latin typeface="Century Gothic" pitchFamily="34" charset="0"/>
              </a:rPr>
              <a:t>Exhibition event -</a:t>
            </a:r>
          </a:p>
          <a:p>
            <a:pPr algn="r"/>
            <a:r>
              <a:rPr lang="en-GB" sz="2000">
                <a:solidFill>
                  <a:srgbClr val="FFC000"/>
                </a:solidFill>
                <a:latin typeface="Century Gothic" pitchFamily="34" charset="0"/>
              </a:rPr>
              <a:t>free and open</a:t>
            </a:r>
          </a:p>
          <a:p>
            <a:pPr algn="r"/>
            <a:r>
              <a:rPr lang="en-GB" sz="2000">
                <a:solidFill>
                  <a:srgbClr val="FFC000"/>
                </a:solidFill>
                <a:latin typeface="Century Gothic" pitchFamily="34" charset="0"/>
              </a:rPr>
              <a:t>to everyone ! </a:t>
            </a:r>
          </a:p>
          <a:p>
            <a:pPr algn="r"/>
            <a:endParaRPr lang="en-GB" sz="2200">
              <a:latin typeface="Century Gothic"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5">
                                            <p:txEl>
                                              <p:pRg st="1" end="1"/>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5">
                                            <p:txEl>
                                              <p:pRg st="2" end="2"/>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p:cTn id="25"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5">
                                            <p:txEl>
                                              <p:pRg st="3" end="3"/>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p:cTn id="31"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5">
                                            <p:txEl>
                                              <p:pRg st="4" end="4"/>
                                            </p:txEl>
                                          </p:spTgt>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p:cTn id="37"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5">
                                            <p:txEl>
                                              <p:pRg st="5" end="5"/>
                                            </p:txEl>
                                          </p:spTgt>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p:cTn id="43"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5">
                                            <p:txEl>
                                              <p:pRg st="6" end="6"/>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p:cTn id="49"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5">
                                            <p:txEl>
                                              <p:pRg st="7" end="7"/>
                                            </p:tx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p:cTn id="55"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57" dur="500"/>
                                        <p:tgtEl>
                                          <p:spTgt spid="5">
                                            <p:txEl>
                                              <p:pRg st="8" end="8"/>
                                            </p:txEl>
                                          </p:spTgt>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 calcmode="lin" valueType="num">
                                      <p:cBhvr>
                                        <p:cTn id="61"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5">
                                            <p:txEl>
                                              <p:pRg st="9" end="9"/>
                                            </p:txEl>
                                          </p:spTgt>
                                        </p:tgtEl>
                                        <p:attrNameLst>
                                          <p:attrName>ppt_h</p:attrName>
                                        </p:attrNameLst>
                                      </p:cBhvr>
                                      <p:tavLst>
                                        <p:tav tm="0">
                                          <p:val>
                                            <p:fltVal val="0"/>
                                          </p:val>
                                        </p:tav>
                                        <p:tav tm="100000">
                                          <p:val>
                                            <p:strVal val="#ppt_h"/>
                                          </p:val>
                                        </p:tav>
                                      </p:tavLst>
                                    </p:anim>
                                    <p:animEffect transition="in" filter="fade">
                                      <p:cBhvr>
                                        <p:cTn id="63" dur="500"/>
                                        <p:tgtEl>
                                          <p:spTgt spid="5">
                                            <p:txEl>
                                              <p:pRg st="9" end="9"/>
                                            </p:txEl>
                                          </p:spTgt>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5">
                                            <p:txEl>
                                              <p:pRg st="10" end="10"/>
                                            </p:txEl>
                                          </p:spTgt>
                                        </p:tgtEl>
                                        <p:attrNameLst>
                                          <p:attrName>style.visibility</p:attrName>
                                        </p:attrNameLst>
                                      </p:cBhvr>
                                      <p:to>
                                        <p:strVal val="visible"/>
                                      </p:to>
                                    </p:set>
                                    <p:anim calcmode="lin" valueType="num">
                                      <p:cBhvr>
                                        <p:cTn id="67" dur="500" fill="hold"/>
                                        <p:tgtEl>
                                          <p:spTgt spid="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5">
                                            <p:txEl>
                                              <p:pRg st="10" end="10"/>
                                            </p:txEl>
                                          </p:spTgt>
                                        </p:tgtEl>
                                        <p:attrNameLst>
                                          <p:attrName>ppt_h</p:attrName>
                                        </p:attrNameLst>
                                      </p:cBhvr>
                                      <p:tavLst>
                                        <p:tav tm="0">
                                          <p:val>
                                            <p:fltVal val="0"/>
                                          </p:val>
                                        </p:tav>
                                        <p:tav tm="100000">
                                          <p:val>
                                            <p:strVal val="#ppt_h"/>
                                          </p:val>
                                        </p:tav>
                                      </p:tavLst>
                                    </p:anim>
                                    <p:animEffect transition="in" filter="fade">
                                      <p:cBhvr>
                                        <p:cTn id="69" dur="500"/>
                                        <p:tgtEl>
                                          <p:spTgt spid="5">
                                            <p:txEl>
                                              <p:pRg st="10" end="10"/>
                                            </p:txEl>
                                          </p:spTgt>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5">
                                            <p:txEl>
                                              <p:pRg st="11" end="11"/>
                                            </p:txEl>
                                          </p:spTgt>
                                        </p:tgtEl>
                                        <p:attrNameLst>
                                          <p:attrName>style.visibility</p:attrName>
                                        </p:attrNameLst>
                                      </p:cBhvr>
                                      <p:to>
                                        <p:strVal val="visible"/>
                                      </p:to>
                                    </p:set>
                                    <p:anim calcmode="lin" valueType="num">
                                      <p:cBhvr>
                                        <p:cTn id="73" dur="500" fill="hold"/>
                                        <p:tgtEl>
                                          <p:spTgt spid="5">
                                            <p:txEl>
                                              <p:pRg st="11" end="11"/>
                                            </p:txEl>
                                          </p:spTgt>
                                        </p:tgtEl>
                                        <p:attrNameLst>
                                          <p:attrName>ppt_w</p:attrName>
                                        </p:attrNameLst>
                                      </p:cBhvr>
                                      <p:tavLst>
                                        <p:tav tm="0">
                                          <p:val>
                                            <p:fltVal val="0"/>
                                          </p:val>
                                        </p:tav>
                                        <p:tav tm="100000">
                                          <p:val>
                                            <p:strVal val="#ppt_w"/>
                                          </p:val>
                                        </p:tav>
                                      </p:tavLst>
                                    </p:anim>
                                    <p:anim calcmode="lin" valueType="num">
                                      <p:cBhvr>
                                        <p:cTn id="74" dur="500" fill="hold"/>
                                        <p:tgtEl>
                                          <p:spTgt spid="5">
                                            <p:txEl>
                                              <p:pRg st="11" end="11"/>
                                            </p:txEl>
                                          </p:spTgt>
                                        </p:tgtEl>
                                        <p:attrNameLst>
                                          <p:attrName>ppt_h</p:attrName>
                                        </p:attrNameLst>
                                      </p:cBhvr>
                                      <p:tavLst>
                                        <p:tav tm="0">
                                          <p:val>
                                            <p:fltVal val="0"/>
                                          </p:val>
                                        </p:tav>
                                        <p:tav tm="100000">
                                          <p:val>
                                            <p:strVal val="#ppt_h"/>
                                          </p:val>
                                        </p:tav>
                                      </p:tavLst>
                                    </p:anim>
                                    <p:animEffect transition="in" filter="fade">
                                      <p:cBhvr>
                                        <p:cTn id="75" dur="500"/>
                                        <p:tgtEl>
                                          <p:spTgt spid="5">
                                            <p:txEl>
                                              <p:pRg st="11" end="11"/>
                                            </p:txEl>
                                          </p:spTgt>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5">
                                            <p:txEl>
                                              <p:pRg st="12" end="12"/>
                                            </p:txEl>
                                          </p:spTgt>
                                        </p:tgtEl>
                                        <p:attrNameLst>
                                          <p:attrName>style.visibility</p:attrName>
                                        </p:attrNameLst>
                                      </p:cBhvr>
                                      <p:to>
                                        <p:strVal val="visible"/>
                                      </p:to>
                                    </p:set>
                                    <p:anim calcmode="lin" valueType="num">
                                      <p:cBhvr>
                                        <p:cTn id="79" dur="500" fill="hold"/>
                                        <p:tgtEl>
                                          <p:spTgt spid="5">
                                            <p:txEl>
                                              <p:pRg st="12" end="12"/>
                                            </p:txEl>
                                          </p:spTgt>
                                        </p:tgtEl>
                                        <p:attrNameLst>
                                          <p:attrName>ppt_w</p:attrName>
                                        </p:attrNameLst>
                                      </p:cBhvr>
                                      <p:tavLst>
                                        <p:tav tm="0">
                                          <p:val>
                                            <p:fltVal val="0"/>
                                          </p:val>
                                        </p:tav>
                                        <p:tav tm="100000">
                                          <p:val>
                                            <p:strVal val="#ppt_w"/>
                                          </p:val>
                                        </p:tav>
                                      </p:tavLst>
                                    </p:anim>
                                    <p:anim calcmode="lin" valueType="num">
                                      <p:cBhvr>
                                        <p:cTn id="80" dur="500" fill="hold"/>
                                        <p:tgtEl>
                                          <p:spTgt spid="5">
                                            <p:txEl>
                                              <p:pRg st="12" end="12"/>
                                            </p:txEl>
                                          </p:spTgt>
                                        </p:tgtEl>
                                        <p:attrNameLst>
                                          <p:attrName>ppt_h</p:attrName>
                                        </p:attrNameLst>
                                      </p:cBhvr>
                                      <p:tavLst>
                                        <p:tav tm="0">
                                          <p:val>
                                            <p:fltVal val="0"/>
                                          </p:val>
                                        </p:tav>
                                        <p:tav tm="100000">
                                          <p:val>
                                            <p:strVal val="#ppt_h"/>
                                          </p:val>
                                        </p:tav>
                                      </p:tavLst>
                                    </p:anim>
                                    <p:animEffect transition="in" filter="fade">
                                      <p:cBhvr>
                                        <p:cTn id="81" dur="500"/>
                                        <p:tgtEl>
                                          <p:spTgt spid="5">
                                            <p:txEl>
                                              <p:pRg st="12" end="12"/>
                                            </p:txEl>
                                          </p:spTgt>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6">
                                            <p:txEl>
                                              <p:pRg st="0" end="0"/>
                                            </p:txEl>
                                          </p:spTgt>
                                        </p:tgtEl>
                                        <p:attrNameLst>
                                          <p:attrName>style.visibility</p:attrName>
                                        </p:attrNameLst>
                                      </p:cBhvr>
                                      <p:to>
                                        <p:strVal val="visible"/>
                                      </p:to>
                                    </p:set>
                                    <p:anim calcmode="lin" valueType="num">
                                      <p:cBhvr>
                                        <p:cTn id="8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87" dur="500"/>
                                        <p:tgtEl>
                                          <p:spTgt spid="6">
                                            <p:txEl>
                                              <p:pRg st="0" end="0"/>
                                            </p:txEl>
                                          </p:spTgt>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6">
                                            <p:txEl>
                                              <p:pRg st="1" end="1"/>
                                            </p:txEl>
                                          </p:spTgt>
                                        </p:tgtEl>
                                        <p:attrNameLst>
                                          <p:attrName>style.visibility</p:attrName>
                                        </p:attrNameLst>
                                      </p:cBhvr>
                                      <p:to>
                                        <p:strVal val="visible"/>
                                      </p:to>
                                    </p:set>
                                    <p:anim calcmode="lin" valueType="num">
                                      <p:cBhvr>
                                        <p:cTn id="91"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92"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93" dur="500"/>
                                        <p:tgtEl>
                                          <p:spTgt spid="6">
                                            <p:txEl>
                                              <p:pRg st="1" end="1"/>
                                            </p:txEl>
                                          </p:spTgt>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6">
                                            <p:txEl>
                                              <p:pRg st="2" end="2"/>
                                            </p:txEl>
                                          </p:spTgt>
                                        </p:tgtEl>
                                        <p:attrNameLst>
                                          <p:attrName>style.visibility</p:attrName>
                                        </p:attrNameLst>
                                      </p:cBhvr>
                                      <p:to>
                                        <p:strVal val="visible"/>
                                      </p:to>
                                    </p:set>
                                    <p:anim calcmode="lin" valueType="num">
                                      <p:cBhvr>
                                        <p:cTn id="9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98"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99" dur="500"/>
                                        <p:tgtEl>
                                          <p:spTgt spid="6">
                                            <p:txEl>
                                              <p:pRg st="2" end="2"/>
                                            </p:txEl>
                                          </p:spTgt>
                                        </p:tgtEl>
                                      </p:cBhvr>
                                    </p:animEffect>
                                  </p:childTnLst>
                                </p:cTn>
                              </p:par>
                            </p:childTnLst>
                          </p:cTn>
                        </p:par>
                        <p:par>
                          <p:cTn id="100" fill="hold">
                            <p:stCondLst>
                              <p:cond delay="8000"/>
                            </p:stCondLst>
                            <p:childTnLst>
                              <p:par>
                                <p:cTn id="101" presetID="53" presetClass="entr" presetSubtype="16" fill="hold" grpId="0" nodeType="afterEffect">
                                  <p:stCondLst>
                                    <p:cond delay="0"/>
                                  </p:stCondLst>
                                  <p:childTnLst>
                                    <p:set>
                                      <p:cBhvr>
                                        <p:cTn id="102" dur="1" fill="hold">
                                          <p:stCondLst>
                                            <p:cond delay="0"/>
                                          </p:stCondLst>
                                        </p:cTn>
                                        <p:tgtEl>
                                          <p:spTgt spid="6">
                                            <p:txEl>
                                              <p:pRg st="3" end="3"/>
                                            </p:txEl>
                                          </p:spTgt>
                                        </p:tgtEl>
                                        <p:attrNameLst>
                                          <p:attrName>style.visibility</p:attrName>
                                        </p:attrNameLst>
                                      </p:cBhvr>
                                      <p:to>
                                        <p:strVal val="visible"/>
                                      </p:to>
                                    </p:set>
                                    <p:anim calcmode="lin" valueType="num">
                                      <p:cBhvr>
                                        <p:cTn id="103"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104"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105" dur="500"/>
                                        <p:tgtEl>
                                          <p:spTgt spid="6">
                                            <p:txEl>
                                              <p:pRg st="3" end="3"/>
                                            </p:txEl>
                                          </p:spTgt>
                                        </p:tgtEl>
                                      </p:cBhvr>
                                    </p:animEffect>
                                  </p:childTnLst>
                                </p:cTn>
                              </p:par>
                            </p:childTnLst>
                          </p:cTn>
                        </p:par>
                        <p:par>
                          <p:cTn id="106" fill="hold">
                            <p:stCondLst>
                              <p:cond delay="8500"/>
                            </p:stCondLst>
                            <p:childTnLst>
                              <p:par>
                                <p:cTn id="107" presetID="53" presetClass="entr" presetSubtype="16" fill="hold" grpId="0" nodeType="afterEffect">
                                  <p:stCondLst>
                                    <p:cond delay="0"/>
                                  </p:stCondLst>
                                  <p:childTnLst>
                                    <p:set>
                                      <p:cBhvr>
                                        <p:cTn id="108" dur="1" fill="hold">
                                          <p:stCondLst>
                                            <p:cond delay="0"/>
                                          </p:stCondLst>
                                        </p:cTn>
                                        <p:tgtEl>
                                          <p:spTgt spid="6">
                                            <p:txEl>
                                              <p:pRg st="4" end="4"/>
                                            </p:txEl>
                                          </p:spTgt>
                                        </p:tgtEl>
                                        <p:attrNameLst>
                                          <p:attrName>style.visibility</p:attrName>
                                        </p:attrNameLst>
                                      </p:cBhvr>
                                      <p:to>
                                        <p:strVal val="visible"/>
                                      </p:to>
                                    </p:set>
                                    <p:anim calcmode="lin" valueType="num">
                                      <p:cBhvr>
                                        <p:cTn id="109"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110"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111" dur="500"/>
                                        <p:tgtEl>
                                          <p:spTgt spid="6">
                                            <p:txEl>
                                              <p:pRg st="4" end="4"/>
                                            </p:txEl>
                                          </p:spTgt>
                                        </p:tgtEl>
                                      </p:cBhvr>
                                    </p:animEffect>
                                  </p:childTnLst>
                                </p:cTn>
                              </p:par>
                            </p:childTnLst>
                          </p:cTn>
                        </p:par>
                        <p:par>
                          <p:cTn id="112" fill="hold">
                            <p:stCondLst>
                              <p:cond delay="9000"/>
                            </p:stCondLst>
                            <p:childTnLst>
                              <p:par>
                                <p:cTn id="113" presetID="53" presetClass="entr" presetSubtype="16" fill="hold" grpId="0" nodeType="afterEffect">
                                  <p:stCondLst>
                                    <p:cond delay="0"/>
                                  </p:stCondLst>
                                  <p:childTnLst>
                                    <p:set>
                                      <p:cBhvr>
                                        <p:cTn id="114" dur="1" fill="hold">
                                          <p:stCondLst>
                                            <p:cond delay="0"/>
                                          </p:stCondLst>
                                        </p:cTn>
                                        <p:tgtEl>
                                          <p:spTgt spid="6">
                                            <p:txEl>
                                              <p:pRg st="5" end="5"/>
                                            </p:txEl>
                                          </p:spTgt>
                                        </p:tgtEl>
                                        <p:attrNameLst>
                                          <p:attrName>style.visibility</p:attrName>
                                        </p:attrNameLst>
                                      </p:cBhvr>
                                      <p:to>
                                        <p:strVal val="visible"/>
                                      </p:to>
                                    </p:set>
                                    <p:anim calcmode="lin" valueType="num">
                                      <p:cBhvr>
                                        <p:cTn id="115"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116"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117" dur="500"/>
                                        <p:tgtEl>
                                          <p:spTgt spid="6">
                                            <p:txEl>
                                              <p:pRg st="5" end="5"/>
                                            </p:txEl>
                                          </p:spTgt>
                                        </p:tgtEl>
                                      </p:cBhvr>
                                    </p:animEffect>
                                  </p:childTnLst>
                                </p:cTn>
                              </p:par>
                            </p:childTnLst>
                          </p:cTn>
                        </p:par>
                        <p:par>
                          <p:cTn id="118" fill="hold">
                            <p:stCondLst>
                              <p:cond delay="9500"/>
                            </p:stCondLst>
                            <p:childTnLst>
                              <p:par>
                                <p:cTn id="119" presetID="53" presetClass="entr" presetSubtype="16" fill="hold" grpId="0" nodeType="afterEffect">
                                  <p:stCondLst>
                                    <p:cond delay="0"/>
                                  </p:stCondLst>
                                  <p:childTnLst>
                                    <p:set>
                                      <p:cBhvr>
                                        <p:cTn id="120" dur="1" fill="hold">
                                          <p:stCondLst>
                                            <p:cond delay="0"/>
                                          </p:stCondLst>
                                        </p:cTn>
                                        <p:tgtEl>
                                          <p:spTgt spid="6">
                                            <p:txEl>
                                              <p:pRg st="6" end="6"/>
                                            </p:txEl>
                                          </p:spTgt>
                                        </p:tgtEl>
                                        <p:attrNameLst>
                                          <p:attrName>style.visibility</p:attrName>
                                        </p:attrNameLst>
                                      </p:cBhvr>
                                      <p:to>
                                        <p:strVal val="visible"/>
                                      </p:to>
                                    </p:set>
                                    <p:anim calcmode="lin" valueType="num">
                                      <p:cBhvr>
                                        <p:cTn id="121"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122"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123" dur="500"/>
                                        <p:tgtEl>
                                          <p:spTgt spid="6">
                                            <p:txEl>
                                              <p:pRg st="6" end="6"/>
                                            </p:txEl>
                                          </p:spTgt>
                                        </p:tgtEl>
                                      </p:cBhvr>
                                    </p:animEffect>
                                  </p:childTnLst>
                                </p:cTn>
                              </p:par>
                            </p:childTnLst>
                          </p:cTn>
                        </p:par>
                        <p:par>
                          <p:cTn id="124" fill="hold">
                            <p:stCondLst>
                              <p:cond delay="10000"/>
                            </p:stCondLst>
                            <p:childTnLst>
                              <p:par>
                                <p:cTn id="125" presetID="53" presetClass="entr" presetSubtype="16" fill="hold" grpId="0" nodeType="afterEffect">
                                  <p:stCondLst>
                                    <p:cond delay="0"/>
                                  </p:stCondLst>
                                  <p:childTnLst>
                                    <p:set>
                                      <p:cBhvr>
                                        <p:cTn id="126" dur="1" fill="hold">
                                          <p:stCondLst>
                                            <p:cond delay="0"/>
                                          </p:stCondLst>
                                        </p:cTn>
                                        <p:tgtEl>
                                          <p:spTgt spid="6">
                                            <p:txEl>
                                              <p:pRg st="7" end="7"/>
                                            </p:txEl>
                                          </p:spTgt>
                                        </p:tgtEl>
                                        <p:attrNameLst>
                                          <p:attrName>style.visibility</p:attrName>
                                        </p:attrNameLst>
                                      </p:cBhvr>
                                      <p:to>
                                        <p:strVal val="visible"/>
                                      </p:to>
                                    </p:set>
                                    <p:anim calcmode="lin" valueType="num">
                                      <p:cBhvr>
                                        <p:cTn id="127"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128"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129" dur="500"/>
                                        <p:tgtEl>
                                          <p:spTgt spid="6">
                                            <p:txEl>
                                              <p:pRg st="7" end="7"/>
                                            </p:txEl>
                                          </p:spTgt>
                                        </p:tgtEl>
                                      </p:cBhvr>
                                    </p:animEffect>
                                  </p:childTnLst>
                                </p:cTn>
                              </p:par>
                            </p:childTnLst>
                          </p:cTn>
                        </p:par>
                        <p:par>
                          <p:cTn id="130" fill="hold">
                            <p:stCondLst>
                              <p:cond delay="10500"/>
                            </p:stCondLst>
                            <p:childTnLst>
                              <p:par>
                                <p:cTn id="131" presetID="53" presetClass="entr" presetSubtype="16" fill="hold" grpId="0" nodeType="afterEffect">
                                  <p:stCondLst>
                                    <p:cond delay="0"/>
                                  </p:stCondLst>
                                  <p:childTnLst>
                                    <p:set>
                                      <p:cBhvr>
                                        <p:cTn id="132" dur="1" fill="hold">
                                          <p:stCondLst>
                                            <p:cond delay="0"/>
                                          </p:stCondLst>
                                        </p:cTn>
                                        <p:tgtEl>
                                          <p:spTgt spid="6">
                                            <p:txEl>
                                              <p:pRg st="8" end="8"/>
                                            </p:txEl>
                                          </p:spTgt>
                                        </p:tgtEl>
                                        <p:attrNameLst>
                                          <p:attrName>style.visibility</p:attrName>
                                        </p:attrNameLst>
                                      </p:cBhvr>
                                      <p:to>
                                        <p:strVal val="visible"/>
                                      </p:to>
                                    </p:set>
                                    <p:anim calcmode="lin" valueType="num">
                                      <p:cBhvr>
                                        <p:cTn id="133"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134" dur="500" fill="hold"/>
                                        <p:tgtEl>
                                          <p:spTgt spid="6">
                                            <p:txEl>
                                              <p:pRg st="8" end="8"/>
                                            </p:txEl>
                                          </p:spTgt>
                                        </p:tgtEl>
                                        <p:attrNameLst>
                                          <p:attrName>ppt_h</p:attrName>
                                        </p:attrNameLst>
                                      </p:cBhvr>
                                      <p:tavLst>
                                        <p:tav tm="0">
                                          <p:val>
                                            <p:fltVal val="0"/>
                                          </p:val>
                                        </p:tav>
                                        <p:tav tm="100000">
                                          <p:val>
                                            <p:strVal val="#ppt_h"/>
                                          </p:val>
                                        </p:tav>
                                      </p:tavLst>
                                    </p:anim>
                                    <p:animEffect transition="in" filter="fade">
                                      <p:cBhvr>
                                        <p:cTn id="135" dur="500"/>
                                        <p:tgtEl>
                                          <p:spTgt spid="6">
                                            <p:txEl>
                                              <p:pRg st="8" end="8"/>
                                            </p:txEl>
                                          </p:spTgt>
                                        </p:tgtEl>
                                      </p:cBhvr>
                                    </p:animEffect>
                                  </p:childTnLst>
                                </p:cTn>
                              </p:par>
                            </p:childTnLst>
                          </p:cTn>
                        </p:par>
                        <p:par>
                          <p:cTn id="136" fill="hold">
                            <p:stCondLst>
                              <p:cond delay="11000"/>
                            </p:stCondLst>
                            <p:childTnLst>
                              <p:par>
                                <p:cTn id="137" presetID="53" presetClass="entr" presetSubtype="16" fill="hold" grpId="0" nodeType="afterEffect">
                                  <p:stCondLst>
                                    <p:cond delay="0"/>
                                  </p:stCondLst>
                                  <p:childTnLst>
                                    <p:set>
                                      <p:cBhvr>
                                        <p:cTn id="138" dur="1" fill="hold">
                                          <p:stCondLst>
                                            <p:cond delay="0"/>
                                          </p:stCondLst>
                                        </p:cTn>
                                        <p:tgtEl>
                                          <p:spTgt spid="6">
                                            <p:txEl>
                                              <p:pRg st="9" end="9"/>
                                            </p:txEl>
                                          </p:spTgt>
                                        </p:tgtEl>
                                        <p:attrNameLst>
                                          <p:attrName>style.visibility</p:attrName>
                                        </p:attrNameLst>
                                      </p:cBhvr>
                                      <p:to>
                                        <p:strVal val="visible"/>
                                      </p:to>
                                    </p:set>
                                    <p:anim calcmode="lin" valueType="num">
                                      <p:cBhvr>
                                        <p:cTn id="139" dur="500" fill="hold"/>
                                        <p:tgtEl>
                                          <p:spTgt spid="6">
                                            <p:txEl>
                                              <p:pRg st="9" end="9"/>
                                            </p:txEl>
                                          </p:spTgt>
                                        </p:tgtEl>
                                        <p:attrNameLst>
                                          <p:attrName>ppt_w</p:attrName>
                                        </p:attrNameLst>
                                      </p:cBhvr>
                                      <p:tavLst>
                                        <p:tav tm="0">
                                          <p:val>
                                            <p:fltVal val="0"/>
                                          </p:val>
                                        </p:tav>
                                        <p:tav tm="100000">
                                          <p:val>
                                            <p:strVal val="#ppt_w"/>
                                          </p:val>
                                        </p:tav>
                                      </p:tavLst>
                                    </p:anim>
                                    <p:anim calcmode="lin" valueType="num">
                                      <p:cBhvr>
                                        <p:cTn id="140" dur="500" fill="hold"/>
                                        <p:tgtEl>
                                          <p:spTgt spid="6">
                                            <p:txEl>
                                              <p:pRg st="9" end="9"/>
                                            </p:txEl>
                                          </p:spTgt>
                                        </p:tgtEl>
                                        <p:attrNameLst>
                                          <p:attrName>ppt_h</p:attrName>
                                        </p:attrNameLst>
                                      </p:cBhvr>
                                      <p:tavLst>
                                        <p:tav tm="0">
                                          <p:val>
                                            <p:fltVal val="0"/>
                                          </p:val>
                                        </p:tav>
                                        <p:tav tm="100000">
                                          <p:val>
                                            <p:strVal val="#ppt_h"/>
                                          </p:val>
                                        </p:tav>
                                      </p:tavLst>
                                    </p:anim>
                                    <p:animEffect transition="in" filter="fade">
                                      <p:cBhvr>
                                        <p:cTn id="141" dur="500"/>
                                        <p:tgtEl>
                                          <p:spTgt spid="6">
                                            <p:txEl>
                                              <p:pRg st="9" end="9"/>
                                            </p:txEl>
                                          </p:spTgt>
                                        </p:tgtEl>
                                      </p:cBhvr>
                                    </p:animEffect>
                                  </p:childTnLst>
                                </p:cTn>
                              </p:par>
                            </p:childTnLst>
                          </p:cTn>
                        </p:par>
                        <p:par>
                          <p:cTn id="142" fill="hold">
                            <p:stCondLst>
                              <p:cond delay="11500"/>
                            </p:stCondLst>
                            <p:childTnLst>
                              <p:par>
                                <p:cTn id="143" presetID="53" presetClass="entr" presetSubtype="16" fill="hold" grpId="0" nodeType="afterEffect">
                                  <p:stCondLst>
                                    <p:cond delay="0"/>
                                  </p:stCondLst>
                                  <p:childTnLst>
                                    <p:set>
                                      <p:cBhvr>
                                        <p:cTn id="144" dur="1" fill="hold">
                                          <p:stCondLst>
                                            <p:cond delay="0"/>
                                          </p:stCondLst>
                                        </p:cTn>
                                        <p:tgtEl>
                                          <p:spTgt spid="6">
                                            <p:txEl>
                                              <p:pRg st="10" end="10"/>
                                            </p:txEl>
                                          </p:spTgt>
                                        </p:tgtEl>
                                        <p:attrNameLst>
                                          <p:attrName>style.visibility</p:attrName>
                                        </p:attrNameLst>
                                      </p:cBhvr>
                                      <p:to>
                                        <p:strVal val="visible"/>
                                      </p:to>
                                    </p:set>
                                    <p:anim calcmode="lin" valueType="num">
                                      <p:cBhvr>
                                        <p:cTn id="145" dur="500" fill="hold"/>
                                        <p:tgtEl>
                                          <p:spTgt spid="6">
                                            <p:txEl>
                                              <p:pRg st="10" end="10"/>
                                            </p:txEl>
                                          </p:spTgt>
                                        </p:tgtEl>
                                        <p:attrNameLst>
                                          <p:attrName>ppt_w</p:attrName>
                                        </p:attrNameLst>
                                      </p:cBhvr>
                                      <p:tavLst>
                                        <p:tav tm="0">
                                          <p:val>
                                            <p:fltVal val="0"/>
                                          </p:val>
                                        </p:tav>
                                        <p:tav tm="100000">
                                          <p:val>
                                            <p:strVal val="#ppt_w"/>
                                          </p:val>
                                        </p:tav>
                                      </p:tavLst>
                                    </p:anim>
                                    <p:anim calcmode="lin" valueType="num">
                                      <p:cBhvr>
                                        <p:cTn id="146" dur="500" fill="hold"/>
                                        <p:tgtEl>
                                          <p:spTgt spid="6">
                                            <p:txEl>
                                              <p:pRg st="10" end="10"/>
                                            </p:txEl>
                                          </p:spTgt>
                                        </p:tgtEl>
                                        <p:attrNameLst>
                                          <p:attrName>ppt_h</p:attrName>
                                        </p:attrNameLst>
                                      </p:cBhvr>
                                      <p:tavLst>
                                        <p:tav tm="0">
                                          <p:val>
                                            <p:fltVal val="0"/>
                                          </p:val>
                                        </p:tav>
                                        <p:tav tm="100000">
                                          <p:val>
                                            <p:strVal val="#ppt_h"/>
                                          </p:val>
                                        </p:tav>
                                      </p:tavLst>
                                    </p:anim>
                                    <p:animEffect transition="in" filter="fade">
                                      <p:cBhvr>
                                        <p:cTn id="147" dur="500"/>
                                        <p:tgtEl>
                                          <p:spTgt spid="6">
                                            <p:txEl>
                                              <p:pRg st="10" end="10"/>
                                            </p:txEl>
                                          </p:spTgt>
                                        </p:tgtEl>
                                      </p:cBhvr>
                                    </p:animEffect>
                                  </p:childTnLst>
                                </p:cTn>
                              </p:par>
                            </p:childTnLst>
                          </p:cTn>
                        </p:par>
                        <p:par>
                          <p:cTn id="148" fill="hold">
                            <p:stCondLst>
                              <p:cond delay="12000"/>
                            </p:stCondLst>
                            <p:childTnLst>
                              <p:par>
                                <p:cTn id="149" presetID="53" presetClass="entr" presetSubtype="16" fill="hold" grpId="0" nodeType="afterEffect">
                                  <p:stCondLst>
                                    <p:cond delay="0"/>
                                  </p:stCondLst>
                                  <p:childTnLst>
                                    <p:set>
                                      <p:cBhvr>
                                        <p:cTn id="150" dur="1" fill="hold">
                                          <p:stCondLst>
                                            <p:cond delay="0"/>
                                          </p:stCondLst>
                                        </p:cTn>
                                        <p:tgtEl>
                                          <p:spTgt spid="6">
                                            <p:txEl>
                                              <p:pRg st="11" end="11"/>
                                            </p:txEl>
                                          </p:spTgt>
                                        </p:tgtEl>
                                        <p:attrNameLst>
                                          <p:attrName>style.visibility</p:attrName>
                                        </p:attrNameLst>
                                      </p:cBhvr>
                                      <p:to>
                                        <p:strVal val="visible"/>
                                      </p:to>
                                    </p:set>
                                    <p:anim calcmode="lin" valueType="num">
                                      <p:cBhvr>
                                        <p:cTn id="151" dur="500" fill="hold"/>
                                        <p:tgtEl>
                                          <p:spTgt spid="6">
                                            <p:txEl>
                                              <p:pRg st="11" end="11"/>
                                            </p:txEl>
                                          </p:spTgt>
                                        </p:tgtEl>
                                        <p:attrNameLst>
                                          <p:attrName>ppt_w</p:attrName>
                                        </p:attrNameLst>
                                      </p:cBhvr>
                                      <p:tavLst>
                                        <p:tav tm="0">
                                          <p:val>
                                            <p:fltVal val="0"/>
                                          </p:val>
                                        </p:tav>
                                        <p:tav tm="100000">
                                          <p:val>
                                            <p:strVal val="#ppt_w"/>
                                          </p:val>
                                        </p:tav>
                                      </p:tavLst>
                                    </p:anim>
                                    <p:anim calcmode="lin" valueType="num">
                                      <p:cBhvr>
                                        <p:cTn id="152" dur="500" fill="hold"/>
                                        <p:tgtEl>
                                          <p:spTgt spid="6">
                                            <p:txEl>
                                              <p:pRg st="11" end="11"/>
                                            </p:txEl>
                                          </p:spTgt>
                                        </p:tgtEl>
                                        <p:attrNameLst>
                                          <p:attrName>ppt_h</p:attrName>
                                        </p:attrNameLst>
                                      </p:cBhvr>
                                      <p:tavLst>
                                        <p:tav tm="0">
                                          <p:val>
                                            <p:fltVal val="0"/>
                                          </p:val>
                                        </p:tav>
                                        <p:tav tm="100000">
                                          <p:val>
                                            <p:strVal val="#ppt_h"/>
                                          </p:val>
                                        </p:tav>
                                      </p:tavLst>
                                    </p:anim>
                                    <p:animEffect transition="in" filter="fade">
                                      <p:cBhvr>
                                        <p:cTn id="153" dur="500"/>
                                        <p:tgtEl>
                                          <p:spTgt spid="6">
                                            <p:txEl>
                                              <p:pRg st="11" end="11"/>
                                            </p:txEl>
                                          </p:spTgt>
                                        </p:tgtEl>
                                      </p:cBhvr>
                                    </p:animEffect>
                                  </p:childTnLst>
                                </p:cTn>
                              </p:par>
                            </p:childTnLst>
                          </p:cTn>
                        </p:par>
                      </p:childTnLst>
                    </p:cTn>
                  </p:par>
                  <p:par>
                    <p:cTn id="154" fill="hold">
                      <p:stCondLst>
                        <p:cond delay="indefinite"/>
                      </p:stCondLst>
                      <p:childTnLst>
                        <p:par>
                          <p:cTn id="155" fill="hold">
                            <p:stCondLst>
                              <p:cond delay="0"/>
                            </p:stCondLst>
                            <p:childTnLst>
                              <p:par>
                                <p:cTn id="156" presetID="2" presetClass="entr" presetSubtype="4" fill="hold" grpId="0" nodeType="clickEffect">
                                  <p:stCondLst>
                                    <p:cond delay="0"/>
                                  </p:stCondLst>
                                  <p:childTnLst>
                                    <p:set>
                                      <p:cBhvr>
                                        <p:cTn id="157" dur="1" fill="hold">
                                          <p:stCondLst>
                                            <p:cond delay="0"/>
                                          </p:stCondLst>
                                        </p:cTn>
                                        <p:tgtEl>
                                          <p:spTgt spid="7">
                                            <p:txEl>
                                              <p:pRg st="0" end="0"/>
                                            </p:txEl>
                                          </p:spTgt>
                                        </p:tgtEl>
                                        <p:attrNameLst>
                                          <p:attrName>style.visibility</p:attrName>
                                        </p:attrNameLst>
                                      </p:cBhvr>
                                      <p:to>
                                        <p:strVal val="visible"/>
                                      </p:to>
                                    </p:set>
                                    <p:anim calcmode="lin" valueType="num">
                                      <p:cBhvr additive="base">
                                        <p:cTn id="15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9"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60" presetID="2" presetClass="entr" presetSubtype="4" fill="hold" grpId="0" nodeType="withEffect">
                                  <p:stCondLst>
                                    <p:cond delay="0"/>
                                  </p:stCondLst>
                                  <p:childTnLst>
                                    <p:set>
                                      <p:cBhvr>
                                        <p:cTn id="161" dur="1" fill="hold">
                                          <p:stCondLst>
                                            <p:cond delay="0"/>
                                          </p:stCondLst>
                                        </p:cTn>
                                        <p:tgtEl>
                                          <p:spTgt spid="7">
                                            <p:txEl>
                                              <p:pRg st="1" end="1"/>
                                            </p:txEl>
                                          </p:spTgt>
                                        </p:tgtEl>
                                        <p:attrNameLst>
                                          <p:attrName>style.visibility</p:attrName>
                                        </p:attrNameLst>
                                      </p:cBhvr>
                                      <p:to>
                                        <p:strVal val="visible"/>
                                      </p:to>
                                    </p:set>
                                    <p:anim calcmode="lin" valueType="num">
                                      <p:cBhvr additive="base">
                                        <p:cTn id="16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63"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64" presetID="2" presetClass="entr" presetSubtype="4" fill="hold" grpId="0" nodeType="withEffect">
                                  <p:stCondLst>
                                    <p:cond delay="0"/>
                                  </p:stCondLst>
                                  <p:childTnLst>
                                    <p:set>
                                      <p:cBhvr>
                                        <p:cTn id="165" dur="1" fill="hold">
                                          <p:stCondLst>
                                            <p:cond delay="0"/>
                                          </p:stCondLst>
                                        </p:cTn>
                                        <p:tgtEl>
                                          <p:spTgt spid="7">
                                            <p:txEl>
                                              <p:pRg st="2" end="2"/>
                                            </p:txEl>
                                          </p:spTgt>
                                        </p:tgtEl>
                                        <p:attrNameLst>
                                          <p:attrName>style.visibility</p:attrName>
                                        </p:attrNameLst>
                                      </p:cBhvr>
                                      <p:to>
                                        <p:strVal val="visible"/>
                                      </p:to>
                                    </p:set>
                                    <p:anim calcmode="lin" valueType="num">
                                      <p:cBhvr additive="base">
                                        <p:cTn id="166"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7"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68" presetID="2" presetClass="entr" presetSubtype="4" fill="hold" grpId="0" nodeType="withEffect">
                                  <p:stCondLst>
                                    <p:cond delay="0"/>
                                  </p:stCondLst>
                                  <p:childTnLst>
                                    <p:set>
                                      <p:cBhvr>
                                        <p:cTn id="169" dur="1" fill="hold">
                                          <p:stCondLst>
                                            <p:cond delay="0"/>
                                          </p:stCondLst>
                                        </p:cTn>
                                        <p:tgtEl>
                                          <p:spTgt spid="7">
                                            <p:txEl>
                                              <p:pRg st="3" end="3"/>
                                            </p:txEl>
                                          </p:spTgt>
                                        </p:tgtEl>
                                        <p:attrNameLst>
                                          <p:attrName>style.visibility</p:attrName>
                                        </p:attrNameLst>
                                      </p:cBhvr>
                                      <p:to>
                                        <p:strVal val="visible"/>
                                      </p:to>
                                    </p:set>
                                    <p:anim calcmode="lin" valueType="num">
                                      <p:cBhvr additive="base">
                                        <p:cTn id="170"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71"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e 1"/>
          <p:cNvGrpSpPr>
            <a:grpSpLocks/>
          </p:cNvGrpSpPr>
          <p:nvPr/>
        </p:nvGrpSpPr>
        <p:grpSpPr bwMode="auto">
          <a:xfrm>
            <a:off x="107950" y="115888"/>
            <a:ext cx="8928100" cy="1327150"/>
            <a:chOff x="107950" y="115888"/>
            <a:chExt cx="8928100" cy="1326877"/>
          </a:xfrm>
        </p:grpSpPr>
        <p:sp>
          <p:nvSpPr>
            <p:cNvPr id="12" name="Rectangle 11"/>
            <p:cNvSpPr/>
            <p:nvPr/>
          </p:nvSpPr>
          <p:spPr>
            <a:xfrm>
              <a:off x="107950" y="115888"/>
              <a:ext cx="8928100" cy="13268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9228" name="Picture 8"/>
            <p:cNvPicPr>
              <a:picLocks noChangeAspect="1" noChangeArrowheads="1"/>
            </p:cNvPicPr>
            <p:nvPr/>
          </p:nvPicPr>
          <p:blipFill>
            <a:blip r:embed="rId2" cstate="print"/>
            <a:srcRect/>
            <a:stretch>
              <a:fillRect/>
            </a:stretch>
          </p:blipFill>
          <p:spPr bwMode="auto">
            <a:xfrm>
              <a:off x="7302907" y="158419"/>
              <a:ext cx="1644526" cy="1241813"/>
            </a:xfrm>
            <a:prstGeom prst="rect">
              <a:avLst/>
            </a:prstGeom>
            <a:noFill/>
            <a:ln w="9525">
              <a:noFill/>
              <a:miter lim="800000"/>
              <a:headEnd/>
              <a:tailEnd/>
            </a:ln>
          </p:spPr>
        </p:pic>
      </p:grpSp>
      <p:sp>
        <p:nvSpPr>
          <p:cNvPr id="14" name="Titre 1"/>
          <p:cNvSpPr txBox="1">
            <a:spLocks/>
          </p:cNvSpPr>
          <p:nvPr/>
        </p:nvSpPr>
        <p:spPr bwMode="auto">
          <a:xfrm>
            <a:off x="107950" y="115888"/>
            <a:ext cx="8928100" cy="131445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FR" sz="4200" b="1" cap="small" dirty="0" smtClean="0">
                <a:solidFill>
                  <a:srgbClr val="FABE00"/>
                </a:solidFill>
                <a:latin typeface="Kozuka Gothic Pro L" pitchFamily="34" charset="-128"/>
                <a:ea typeface="Kozuka Gothic Pro L" pitchFamily="34" charset="-128"/>
                <a:cs typeface="Aharoni" pitchFamily="2" charset="-79"/>
              </a:rPr>
              <a:t>V</a:t>
            </a:r>
            <a:r>
              <a:rPr lang="fr-FR" sz="4200" cap="small" dirty="0" smtClean="0">
                <a:solidFill>
                  <a:srgbClr val="5389D9"/>
                </a:solidFill>
                <a:latin typeface="Kozuka Gothic Pro EL" pitchFamily="34" charset="-128"/>
                <a:ea typeface="Kozuka Gothic Pro EL" pitchFamily="34" charset="-128"/>
                <a:cs typeface="Aharoni" pitchFamily="2" charset="-79"/>
              </a:rPr>
              <a:t>enues presentation</a:t>
            </a:r>
          </a:p>
        </p:txBody>
      </p:sp>
      <p:cxnSp>
        <p:nvCxnSpPr>
          <p:cNvPr id="23" name="Connecteur droit 22"/>
          <p:cNvCxnSpPr/>
          <p:nvPr/>
        </p:nvCxnSpPr>
        <p:spPr>
          <a:xfrm>
            <a:off x="0" y="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0" y="0"/>
            <a:ext cx="9144000" cy="6858000"/>
          </a:xfrm>
          <a:prstGeom prst="rect">
            <a:avLst/>
          </a:prstGeom>
          <a:noFill/>
          <a:ln w="889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2" name="Rectangle 41"/>
          <p:cNvSpPr/>
          <p:nvPr/>
        </p:nvSpPr>
        <p:spPr>
          <a:xfrm>
            <a:off x="107950" y="115888"/>
            <a:ext cx="8928100" cy="662622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9225" name="Picture 7" descr="http://upload.wikimedia.org/wikipedia/fr/7/78/Logo_Ville_de_Nice.jpg"/>
          <p:cNvPicPr>
            <a:picLocks noChangeAspect="1" noChangeArrowheads="1"/>
          </p:cNvPicPr>
          <p:nvPr/>
        </p:nvPicPr>
        <p:blipFill>
          <a:blip r:embed="rId3" cstate="print"/>
          <a:srcRect/>
          <a:stretch>
            <a:fillRect/>
          </a:stretch>
        </p:blipFill>
        <p:spPr bwMode="auto">
          <a:xfrm>
            <a:off x="179388" y="212725"/>
            <a:ext cx="1506537" cy="1133475"/>
          </a:xfrm>
          <a:prstGeom prst="rect">
            <a:avLst/>
          </a:prstGeom>
          <a:noFill/>
          <a:ln w="9525">
            <a:noFill/>
            <a:miter lim="800000"/>
            <a:headEnd/>
            <a:tailEnd/>
          </a:ln>
        </p:spPr>
      </p:pic>
      <p:sp>
        <p:nvSpPr>
          <p:cNvPr id="3" name="ZoneTexte 2"/>
          <p:cNvSpPr txBox="1">
            <a:spLocks noChangeArrowheads="1"/>
          </p:cNvSpPr>
          <p:nvPr/>
        </p:nvSpPr>
        <p:spPr bwMode="auto">
          <a:xfrm>
            <a:off x="323850" y="2276475"/>
            <a:ext cx="8496300" cy="3170238"/>
          </a:xfrm>
          <a:prstGeom prst="rect">
            <a:avLst/>
          </a:prstGeom>
          <a:noFill/>
          <a:ln w="9525">
            <a:noFill/>
            <a:miter lim="800000"/>
            <a:headEnd/>
            <a:tailEnd/>
          </a:ln>
        </p:spPr>
        <p:txBody>
          <a:bodyPr>
            <a:spAutoFit/>
          </a:bodyPr>
          <a:lstStyle/>
          <a:p>
            <a:pPr marL="285750" indent="-285750">
              <a:buFont typeface="Arial" pitchFamily="34" charset="0"/>
              <a:buChar char="•"/>
            </a:pPr>
            <a:r>
              <a:rPr lang="en-GB" sz="2500">
                <a:latin typeface="Century Gothic" pitchFamily="34" charset="0"/>
              </a:rPr>
              <a:t>All the venues below belong to the city of Nice</a:t>
            </a:r>
          </a:p>
          <a:p>
            <a:pPr marL="285750" indent="-285750"/>
            <a:endParaRPr lang="en-GB" sz="2500">
              <a:latin typeface="Century Gothic" pitchFamily="34" charset="0"/>
            </a:endParaRPr>
          </a:p>
          <a:p>
            <a:pPr marL="285750" indent="-285750">
              <a:buFont typeface="Arial" pitchFamily="34" charset="0"/>
              <a:buChar char="•"/>
            </a:pPr>
            <a:r>
              <a:rPr lang="en-GB" sz="2500">
                <a:latin typeface="Century Gothic" pitchFamily="34" charset="0"/>
              </a:rPr>
              <a:t>Final sports attribution for each venue will be adjusted depending on the number of participants</a:t>
            </a:r>
          </a:p>
          <a:p>
            <a:pPr marL="285750" indent="-285750"/>
            <a:endParaRPr lang="en-GB" sz="2500">
              <a:latin typeface="Century Gothic" pitchFamily="34" charset="0"/>
            </a:endParaRPr>
          </a:p>
          <a:p>
            <a:pPr marL="285750" indent="-285750">
              <a:buFont typeface="Arial" pitchFamily="34" charset="0"/>
              <a:buChar char="•"/>
            </a:pPr>
            <a:r>
              <a:rPr lang="en-GB" sz="2500">
                <a:latin typeface="Century Gothic" pitchFamily="34" charset="0"/>
              </a:rPr>
              <a:t>Local clubs will be designated in October 2013. Each club will be in charge of one discipline and will receive a grant from the city of Nice.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1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1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1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1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1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e 16"/>
          <p:cNvGrpSpPr>
            <a:grpSpLocks/>
          </p:cNvGrpSpPr>
          <p:nvPr/>
        </p:nvGrpSpPr>
        <p:grpSpPr bwMode="auto">
          <a:xfrm>
            <a:off x="107950" y="115888"/>
            <a:ext cx="8928100" cy="1327150"/>
            <a:chOff x="107950" y="115888"/>
            <a:chExt cx="8928100" cy="1326877"/>
          </a:xfrm>
        </p:grpSpPr>
        <p:sp>
          <p:nvSpPr>
            <p:cNvPr id="18" name="Rectangle 17"/>
            <p:cNvSpPr/>
            <p:nvPr/>
          </p:nvSpPr>
          <p:spPr>
            <a:xfrm>
              <a:off x="107950" y="115888"/>
              <a:ext cx="8928100" cy="13268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0258" name="Picture 8"/>
            <p:cNvPicPr>
              <a:picLocks noChangeAspect="1" noChangeArrowheads="1"/>
            </p:cNvPicPr>
            <p:nvPr/>
          </p:nvPicPr>
          <p:blipFill>
            <a:blip r:embed="rId3" cstate="print"/>
            <a:srcRect/>
            <a:stretch>
              <a:fillRect/>
            </a:stretch>
          </p:blipFill>
          <p:spPr bwMode="auto">
            <a:xfrm>
              <a:off x="7302907" y="158419"/>
              <a:ext cx="1644526" cy="1241813"/>
            </a:xfrm>
            <a:prstGeom prst="rect">
              <a:avLst/>
            </a:prstGeom>
            <a:noFill/>
            <a:ln w="9525">
              <a:noFill/>
              <a:miter lim="800000"/>
              <a:headEnd/>
              <a:tailEnd/>
            </a:ln>
          </p:spPr>
        </p:pic>
      </p:grpSp>
      <p:pic>
        <p:nvPicPr>
          <p:cNvPr id="10243" name="Picture 9" descr="http://ts3.mm.bing.net/th?id=H.4555419517912390&amp;pid=1.7"/>
          <p:cNvPicPr>
            <a:picLocks noChangeAspect="1" noChangeArrowheads="1"/>
          </p:cNvPicPr>
          <p:nvPr/>
        </p:nvPicPr>
        <p:blipFill>
          <a:blip r:embed="rId4" cstate="print"/>
          <a:srcRect/>
          <a:stretch>
            <a:fillRect/>
          </a:stretch>
        </p:blipFill>
        <p:spPr bwMode="auto">
          <a:xfrm>
            <a:off x="242888" y="193675"/>
            <a:ext cx="1160462" cy="1169988"/>
          </a:xfrm>
          <a:prstGeom prst="rect">
            <a:avLst/>
          </a:prstGeom>
          <a:noFill/>
          <a:ln w="9525">
            <a:noFill/>
            <a:miter lim="800000"/>
            <a:headEnd/>
            <a:tailEnd/>
          </a:ln>
        </p:spPr>
      </p:pic>
      <p:sp>
        <p:nvSpPr>
          <p:cNvPr id="10" name="Rectangle 9"/>
          <p:cNvSpPr/>
          <p:nvPr/>
        </p:nvSpPr>
        <p:spPr>
          <a:xfrm>
            <a:off x="107950" y="115888"/>
            <a:ext cx="8928100" cy="662622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1" name="Rectangle 10"/>
          <p:cNvSpPr/>
          <p:nvPr/>
        </p:nvSpPr>
        <p:spPr>
          <a:xfrm>
            <a:off x="0" y="0"/>
            <a:ext cx="9144000" cy="6858000"/>
          </a:xfrm>
          <a:prstGeom prst="rect">
            <a:avLst/>
          </a:prstGeom>
          <a:noFill/>
          <a:ln w="889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pic>
        <p:nvPicPr>
          <p:cNvPr id="12" name="Image 11" descr="archere.png"/>
          <p:cNvPicPr>
            <a:picLocks noChangeAspect="1"/>
          </p:cNvPicPr>
          <p:nvPr/>
        </p:nvPicPr>
        <p:blipFill>
          <a:blip r:embed="rId5" cstate="print"/>
          <a:stretch>
            <a:fillRect/>
          </a:stretch>
        </p:blipFill>
        <p:spPr>
          <a:xfrm>
            <a:off x="683568" y="2636912"/>
            <a:ext cx="4752528" cy="31683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Image 12" descr="archer.png"/>
          <p:cNvPicPr>
            <a:picLocks noChangeAspect="1"/>
          </p:cNvPicPr>
          <p:nvPr/>
        </p:nvPicPr>
        <p:blipFill>
          <a:blip r:embed="rId6" cstate="print"/>
          <a:stretch>
            <a:fillRect/>
          </a:stretch>
        </p:blipFill>
        <p:spPr>
          <a:xfrm>
            <a:off x="4824536" y="1700808"/>
            <a:ext cx="3707904" cy="24719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Titre 1"/>
          <p:cNvSpPr txBox="1">
            <a:spLocks/>
          </p:cNvSpPr>
          <p:nvPr/>
        </p:nvSpPr>
        <p:spPr bwMode="auto">
          <a:xfrm>
            <a:off x="107950" y="115888"/>
            <a:ext cx="8928100" cy="131445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FR" sz="4200" b="1" cap="small" dirty="0" err="1" smtClean="0">
                <a:solidFill>
                  <a:srgbClr val="FABE00"/>
                </a:solidFill>
                <a:latin typeface="Kozuka Gothic Pro L" pitchFamily="34" charset="-128"/>
                <a:ea typeface="Kozuka Gothic Pro L" pitchFamily="34" charset="-128"/>
                <a:cs typeface="Aharoni" pitchFamily="2" charset="-79"/>
              </a:rPr>
              <a:t>A</a:t>
            </a:r>
            <a:r>
              <a:rPr lang="fr-FR" sz="4200" cap="small" dirty="0" err="1" smtClean="0">
                <a:solidFill>
                  <a:srgbClr val="5389D9"/>
                </a:solidFill>
                <a:latin typeface="Kozuka Gothic Pro EL" pitchFamily="34" charset="-128"/>
                <a:ea typeface="Kozuka Gothic Pro EL" pitchFamily="34" charset="-128"/>
                <a:cs typeface="Aharoni" pitchFamily="2" charset="-79"/>
              </a:rPr>
              <a:t>rchery</a:t>
            </a:r>
            <a:endParaRPr lang="fr-FR" sz="4200" cap="small" dirty="0" smtClean="0">
              <a:solidFill>
                <a:srgbClr val="5389D9"/>
              </a:solidFill>
              <a:latin typeface="Kozuka Gothic Pro EL" pitchFamily="34" charset="-128"/>
              <a:ea typeface="Kozuka Gothic Pro EL" pitchFamily="34" charset="-128"/>
              <a:cs typeface="Aharoni" pitchFamily="2" charset="-79"/>
            </a:endParaRPr>
          </a:p>
        </p:txBody>
      </p:sp>
      <p:grpSp>
        <p:nvGrpSpPr>
          <p:cNvPr id="10251" name="Groupe 19"/>
          <p:cNvGrpSpPr>
            <a:grpSpLocks/>
          </p:cNvGrpSpPr>
          <p:nvPr/>
        </p:nvGrpSpPr>
        <p:grpSpPr bwMode="auto">
          <a:xfrm>
            <a:off x="7693025" y="5711825"/>
            <a:ext cx="1311275" cy="1030288"/>
            <a:chOff x="7693122" y="5711080"/>
            <a:chExt cx="1311221" cy="1031033"/>
          </a:xfrm>
        </p:grpSpPr>
        <p:sp>
          <p:nvSpPr>
            <p:cNvPr id="21" name="Organigramme : Délai 9"/>
            <p:cNvSpPr/>
            <p:nvPr/>
          </p:nvSpPr>
          <p:spPr>
            <a:xfrm rot="10800000">
              <a:off x="7693122" y="5711080"/>
              <a:ext cx="1311221" cy="1002437"/>
            </a:xfrm>
            <a:custGeom>
              <a:avLst/>
              <a:gdLst>
                <a:gd name="connsiteX0" fmla="*/ 0 w 1584176"/>
                <a:gd name="connsiteY0" fmla="*/ 0 h 1003145"/>
                <a:gd name="connsiteX1" fmla="*/ 792088 w 1584176"/>
                <a:gd name="connsiteY1" fmla="*/ 0 h 1003145"/>
                <a:gd name="connsiteX2" fmla="*/ 1584176 w 1584176"/>
                <a:gd name="connsiteY2" fmla="*/ 501573 h 1003145"/>
                <a:gd name="connsiteX3" fmla="*/ 792088 w 1584176"/>
                <a:gd name="connsiteY3" fmla="*/ 1003146 h 1003145"/>
                <a:gd name="connsiteX4" fmla="*/ 0 w 1584176"/>
                <a:gd name="connsiteY4" fmla="*/ 1003145 h 1003145"/>
                <a:gd name="connsiteX5" fmla="*/ 0 w 1584176"/>
                <a:gd name="connsiteY5" fmla="*/ 0 h 1003145"/>
                <a:gd name="connsiteX0" fmla="*/ 0 w 1311221"/>
                <a:gd name="connsiteY0" fmla="*/ 0 h 1003146"/>
                <a:gd name="connsiteX1" fmla="*/ 792088 w 1311221"/>
                <a:gd name="connsiteY1" fmla="*/ 0 h 1003146"/>
                <a:gd name="connsiteX2" fmla="*/ 1311221 w 1311221"/>
                <a:gd name="connsiteY2" fmla="*/ 501573 h 1003146"/>
                <a:gd name="connsiteX3" fmla="*/ 792088 w 1311221"/>
                <a:gd name="connsiteY3" fmla="*/ 1003146 h 1003146"/>
                <a:gd name="connsiteX4" fmla="*/ 0 w 1311221"/>
                <a:gd name="connsiteY4" fmla="*/ 1003145 h 1003146"/>
                <a:gd name="connsiteX5" fmla="*/ 0 w 1311221"/>
                <a:gd name="connsiteY5" fmla="*/ 0 h 100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21" h="1003146">
                  <a:moveTo>
                    <a:pt x="0" y="0"/>
                  </a:moveTo>
                  <a:lnTo>
                    <a:pt x="792088" y="0"/>
                  </a:lnTo>
                  <a:cubicBezTo>
                    <a:pt x="1229546" y="0"/>
                    <a:pt x="1311221" y="224562"/>
                    <a:pt x="1311221" y="501573"/>
                  </a:cubicBezTo>
                  <a:cubicBezTo>
                    <a:pt x="1311221" y="778584"/>
                    <a:pt x="1229546" y="1003146"/>
                    <a:pt x="792088" y="1003146"/>
                  </a:cubicBezTo>
                  <a:lnTo>
                    <a:pt x="0" y="100314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0254" name="Picture 7" descr="http://upload.wikimedia.org/wikipedia/fr/7/78/Logo_Ville_de_Nice.jpg"/>
            <p:cNvPicPr>
              <a:picLocks noChangeAspect="1" noChangeArrowheads="1"/>
            </p:cNvPicPr>
            <p:nvPr/>
          </p:nvPicPr>
          <p:blipFill>
            <a:blip r:embed="rId7" cstate="print"/>
            <a:srcRect/>
            <a:stretch>
              <a:fillRect/>
            </a:stretch>
          </p:blipFill>
          <p:spPr bwMode="auto">
            <a:xfrm>
              <a:off x="7863240" y="5805264"/>
              <a:ext cx="1089590" cy="819558"/>
            </a:xfrm>
            <a:prstGeom prst="rect">
              <a:avLst/>
            </a:prstGeom>
            <a:noFill/>
            <a:ln w="9525">
              <a:noFill/>
              <a:miter lim="800000"/>
              <a:headEnd/>
              <a:tailEnd/>
            </a:ln>
          </p:spPr>
        </p:pic>
        <p:sp>
          <p:nvSpPr>
            <p:cNvPr id="23" name="Rectangle 22"/>
            <p:cNvSpPr/>
            <p:nvPr/>
          </p:nvSpPr>
          <p:spPr>
            <a:xfrm>
              <a:off x="7693122" y="6232157"/>
              <a:ext cx="144457" cy="4813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23"/>
            <p:cNvSpPr/>
            <p:nvPr/>
          </p:nvSpPr>
          <p:spPr>
            <a:xfrm>
              <a:off x="7764557" y="6592780"/>
              <a:ext cx="360347" cy="1493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25" name="ZoneTexte 24"/>
          <p:cNvSpPr txBox="1"/>
          <p:nvPr/>
        </p:nvSpPr>
        <p:spPr>
          <a:xfrm>
            <a:off x="2303463" y="5997575"/>
            <a:ext cx="4535487" cy="430213"/>
          </a:xfrm>
          <a:prstGeom prst="rect">
            <a:avLst/>
          </a:prstGeom>
          <a:noFill/>
        </p:spPr>
        <p:txBody>
          <a:bodyPr>
            <a:spAutoFit/>
          </a:bodyPr>
          <a:lstStyle/>
          <a:p>
            <a:pPr algn="ctr" fontAlgn="auto">
              <a:spcBef>
                <a:spcPts val="0"/>
              </a:spcBef>
              <a:spcAft>
                <a:spcPts val="0"/>
              </a:spcAft>
              <a:defRPr/>
            </a:pPr>
            <a:r>
              <a:rPr lang="fr-FR" sz="2200" b="1" cap="small" dirty="0">
                <a:effectLst>
                  <a:outerShdw blurRad="38100" dist="38100" dir="2700000" algn="tl">
                    <a:srgbClr val="000000">
                      <a:alpha val="43137"/>
                    </a:srgbClr>
                  </a:outerShdw>
                </a:effectLst>
                <a:latin typeface="Century Gothic" pitchFamily="34" charset="0"/>
              </a:rPr>
              <a:t>Francs Archers </a:t>
            </a:r>
            <a:r>
              <a:rPr lang="fr-FR" sz="2200" b="1" cap="small" dirty="0" err="1">
                <a:effectLst>
                  <a:outerShdw blurRad="38100" dist="38100" dir="2700000" algn="tl">
                    <a:srgbClr val="000000">
                      <a:alpha val="43137"/>
                    </a:srgbClr>
                  </a:outerShdw>
                </a:effectLst>
                <a:latin typeface="Century Gothic" pitchFamily="34" charset="0"/>
              </a:rPr>
              <a:t>Archery</a:t>
            </a:r>
            <a:r>
              <a:rPr lang="fr-FR" sz="2200" b="1" cap="small" dirty="0">
                <a:effectLst>
                  <a:outerShdw blurRad="38100" dist="38100" dir="2700000" algn="tl">
                    <a:srgbClr val="000000">
                      <a:alpha val="43137"/>
                    </a:srgbClr>
                  </a:outerShdw>
                </a:effectLst>
                <a:latin typeface="Century Gothic" pitchFamily="34" charset="0"/>
              </a:rPr>
              <a:t> Centre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1902</TotalTime>
  <Words>709</Words>
  <Application>Microsoft Macintosh PowerPoint</Application>
  <PresentationFormat>On-screen Show (4:3)</PresentationFormat>
  <Paragraphs>154</Paragraphs>
  <Slides>17</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Thème Office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Athlétisme</dc:title>
  <dc:creator>m121335</dc:creator>
  <cp:lastModifiedBy>Samantha Hayward</cp:lastModifiedBy>
  <cp:revision>424</cp:revision>
  <dcterms:created xsi:type="dcterms:W3CDTF">2013-07-23T08:02:26Z</dcterms:created>
  <dcterms:modified xsi:type="dcterms:W3CDTF">2016-04-08T08:35:52Z</dcterms:modified>
</cp:coreProperties>
</file>