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sldIdLst>
    <p:sldId id="299" r:id="rId3"/>
    <p:sldId id="328" r:id="rId4"/>
    <p:sldId id="327" r:id="rId5"/>
    <p:sldId id="329" r:id="rId6"/>
    <p:sldId id="330" r:id="rId7"/>
    <p:sldId id="331" r:id="rId8"/>
    <p:sldId id="332" r:id="rId9"/>
    <p:sldId id="335" r:id="rId10"/>
    <p:sldId id="333" r:id="rId11"/>
  </p:sldIdLst>
  <p:sldSz cx="9144000" cy="6858000" type="screen4x3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88C8"/>
    <a:srgbClr val="78F8FF"/>
    <a:srgbClr val="8EABDE"/>
    <a:srgbClr val="8FACE1"/>
    <a:srgbClr val="F50736"/>
    <a:srgbClr val="5DD8F2"/>
    <a:srgbClr val="A4D329"/>
    <a:srgbClr val="C0F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3" autoAdjust="0"/>
  </p:normalViewPr>
  <p:slideViewPr>
    <p:cSldViewPr snapToGrid="0">
      <p:cViewPr>
        <p:scale>
          <a:sx n="60" d="100"/>
          <a:sy n="60" d="100"/>
        </p:scale>
        <p:origin x="-2238" y="-780"/>
      </p:cViewPr>
      <p:guideLst>
        <p:guide orient="horz" pos="3728"/>
        <p:guide pos="5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BA166EC-68A0-46C1-B588-D765070EB3F3}" type="datetime1">
              <a:rPr lang="da-DK"/>
              <a:pPr>
                <a:defRPr/>
              </a:pPr>
              <a:t>21-05-2012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1DEEF509-08E2-4F04-B43F-1BB9E4B6630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D11D129-8857-47B5-B5AD-CA158AB7D7D6}" type="datetime1">
              <a:rPr lang="da-DK"/>
              <a:pPr>
                <a:defRPr/>
              </a:pPr>
              <a:t>21-05-2012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DB99397C-9C4F-438B-9CFA-9957D0153AE3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327275"/>
            <a:ext cx="8229600" cy="3827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7800" y="8334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4478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ladsholder til dato 3"/>
          <p:cNvSpPr>
            <a:spLocks noGrp="1"/>
          </p:cNvSpPr>
          <p:nvPr userDrawn="1"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9" name="Pladsholder til diasnummer 5"/>
          <p:cNvSpPr>
            <a:spLocks noGrp="1"/>
          </p:cNvSpPr>
          <p:nvPr userDrawn="1"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6A1995B2-2054-4552-B9D8-F9A523233DD4}" type="datetime1">
              <a:rPr lang="da-DK"/>
              <a:pPr>
                <a:defRPr/>
              </a:pPr>
              <a:t>21-05-2012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79D6CB09-FE74-489B-8F95-A71BFDFC2947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CDCF07B0-78E5-4F95-8EA8-7289F126EBA7}" type="datetime1">
              <a:rPr lang="da-DK"/>
              <a:pPr>
                <a:defRPr/>
              </a:pPr>
              <a:t>21-05-2012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FF4A9B8F-3AC1-455B-9EE3-3FEF1B60DBEB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1158264-7C21-4C71-A444-464158B6EAA3}" type="datetime1">
              <a:rPr lang="da-DK"/>
              <a:pPr>
                <a:defRPr/>
              </a:pPr>
              <a:t>21-05-2012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F66C02B6-5F01-4A93-9D71-1A41D83F406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EC4D59E-D79C-4F87-9229-2102570150DF}" type="datetime1">
              <a:rPr lang="da-DK"/>
              <a:pPr>
                <a:defRPr/>
              </a:pPr>
              <a:t>21-05-2012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C05B8B7-8FEE-4042-A036-DF028CEC9A6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C407888B-3C26-497B-AD2B-C3EAE1342FE8}" type="datetime1">
              <a:rPr lang="da-DK"/>
              <a:pPr>
                <a:defRPr/>
              </a:pPr>
              <a:t>21-05-2012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50982392-096A-4A4B-8B76-6CD611A3B48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BFB78533-4D4F-4295-947C-8ED241200F34}" type="datetime1">
              <a:rPr lang="da-DK"/>
              <a:pPr>
                <a:defRPr/>
              </a:pPr>
              <a:t>21-05-2012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DD05A01-DB0F-425C-ABDB-A7E8E27B12E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4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949280"/>
          </a:xfrm>
          <a:prstGeom prst="rect">
            <a:avLst/>
          </a:prstGeom>
        </p:spPr>
      </p:pic>
      <p:sp>
        <p:nvSpPr>
          <p:cNvPr id="8" name="Kombinationstegning 7"/>
          <p:cNvSpPr/>
          <p:nvPr/>
        </p:nvSpPr>
        <p:spPr bwMode="auto">
          <a:xfrm>
            <a:off x="-36513" y="4724399"/>
            <a:ext cx="9182101" cy="1958975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4914900"/>
            <a:ext cx="9182100" cy="19812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272025" y="5621175"/>
            <a:ext cx="7510463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European Masters Games LIGNANO 2011</a:t>
            </a:r>
          </a:p>
          <a:p>
            <a:pPr defTabSz="914400" eaLnBrk="0" hangingPunct="0">
              <a:lnSpc>
                <a:spcPct val="95000"/>
              </a:lnSpc>
            </a:pP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10th – 20th September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r>
              <a:rPr lang="en-US" sz="1200" dirty="0">
                <a:solidFill>
                  <a:srgbClr val="171717"/>
                </a:solidFill>
              </a:rPr>
              <a:t>Your Logo</a:t>
            </a:r>
          </a:p>
        </p:txBody>
      </p:sp>
      <p:pic>
        <p:nvPicPr>
          <p:cNvPr id="10" name="Picture 4" descr="Lignano 2011 - European masters gam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514926"/>
            <a:ext cx="1352550" cy="11834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ombinationstegning 7"/>
          <p:cNvSpPr/>
          <p:nvPr/>
        </p:nvSpPr>
        <p:spPr bwMode="auto">
          <a:xfrm>
            <a:off x="-36513" y="5495925"/>
            <a:ext cx="9182101" cy="1187449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5591174"/>
            <a:ext cx="9182100" cy="1304925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272025" y="5621175"/>
            <a:ext cx="7510463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r>
              <a:rPr lang="en-US" sz="1200" dirty="0">
                <a:solidFill>
                  <a:srgbClr val="171717"/>
                </a:solidFill>
              </a:rPr>
              <a:t>Your Logo</a:t>
            </a:r>
          </a:p>
        </p:txBody>
      </p:sp>
      <p:pic>
        <p:nvPicPr>
          <p:cNvPr id="10" name="Picture 4" descr="Lignano 2011 - European masters gam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5381576"/>
            <a:ext cx="1352550" cy="1183482"/>
          </a:xfrm>
          <a:prstGeom prst="rect">
            <a:avLst/>
          </a:prstGeom>
          <a:noFill/>
        </p:spPr>
      </p:pic>
      <p:sp>
        <p:nvSpPr>
          <p:cNvPr id="11" name="Titolo 8"/>
          <p:cNvSpPr txBox="1">
            <a:spLocks/>
          </p:cNvSpPr>
          <p:nvPr/>
        </p:nvSpPr>
        <p:spPr>
          <a:xfrm>
            <a:off x="251520" y="351793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fr-CH" sz="1400" dirty="0">
              <a:solidFill>
                <a:srgbClr val="1F88C8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7918" y="425667"/>
            <a:ext cx="7756634" cy="486287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CH" sz="3200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Participants</a:t>
            </a:r>
          </a:p>
          <a:p>
            <a:endParaRPr lang="fr-CH" sz="1600" b="1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ko-KR" sz="2400" dirty="0" smtClean="0">
                <a:solidFill>
                  <a:srgbClr val="1F88C8"/>
                </a:solidFill>
                <a:ea typeface="ヒラギノ角ゴ Pro W3" pitchFamily="1" charset="-128"/>
              </a:rPr>
              <a:t>3,203 athletes</a:t>
            </a:r>
          </a:p>
          <a:p>
            <a:endParaRPr lang="en-US" altLang="ko-KR" sz="2400" dirty="0" smtClean="0">
              <a:solidFill>
                <a:srgbClr val="1F88C8"/>
              </a:solidFill>
              <a:ea typeface="ヒラギノ角ゴ Pro W3" pitchFamily="1" charset="-128"/>
            </a:endParaRPr>
          </a:p>
          <a:p>
            <a:r>
              <a:rPr lang="en-US" altLang="ko-KR" sz="2400" dirty="0" smtClean="0">
                <a:solidFill>
                  <a:srgbClr val="1F88C8"/>
                </a:solidFill>
                <a:ea typeface="ヒラギノ角ゴ Pro W3" pitchFamily="1" charset="-128"/>
              </a:rPr>
              <a:t>2,167 internationals from 60 countries</a:t>
            </a:r>
          </a:p>
          <a:p>
            <a:pPr lvl="1"/>
            <a:r>
              <a:rPr lang="en-US" altLang="ko-KR" sz="2000" dirty="0" smtClean="0">
                <a:solidFill>
                  <a:srgbClr val="1F88C8"/>
                </a:solidFill>
                <a:ea typeface="ヒラギノ角ゴ Pro W3" pitchFamily="1" charset="-128"/>
              </a:rPr>
              <a:t>440 Russia</a:t>
            </a:r>
          </a:p>
          <a:p>
            <a:pPr lvl="1"/>
            <a:r>
              <a:rPr lang="en-US" altLang="ko-KR" sz="2000" dirty="0" smtClean="0">
                <a:solidFill>
                  <a:srgbClr val="1F88C8"/>
                </a:solidFill>
                <a:ea typeface="ヒラギノ角ゴ Pro W3" pitchFamily="1" charset="-128"/>
              </a:rPr>
              <a:t>349 Ukraine</a:t>
            </a:r>
          </a:p>
          <a:p>
            <a:pPr lvl="1"/>
            <a:r>
              <a:rPr lang="en-US" altLang="ko-KR" sz="2000" dirty="0" smtClean="0">
                <a:solidFill>
                  <a:srgbClr val="1F88C8"/>
                </a:solidFill>
                <a:ea typeface="ヒラギノ角ゴ Pro W3" pitchFamily="1" charset="-128"/>
              </a:rPr>
              <a:t>228 Germany</a:t>
            </a:r>
          </a:p>
          <a:p>
            <a:pPr lvl="1"/>
            <a:endParaRPr lang="en-US" altLang="ko-KR" sz="2000" dirty="0" smtClean="0">
              <a:solidFill>
                <a:srgbClr val="1F88C8"/>
              </a:solidFill>
              <a:ea typeface="ヒラギノ角ゴ Pro W3" pitchFamily="1" charset="-128"/>
            </a:endParaRPr>
          </a:p>
          <a:p>
            <a:r>
              <a:rPr lang="en-US" altLang="ko-KR" sz="2400" dirty="0" smtClean="0">
                <a:solidFill>
                  <a:srgbClr val="1F88C8"/>
                </a:solidFill>
                <a:ea typeface="ヒラギノ角ゴ Pro W3" pitchFamily="1" charset="-128"/>
              </a:rPr>
              <a:t>1,036 Italians</a:t>
            </a:r>
          </a:p>
          <a:p>
            <a:endParaRPr lang="fr-CH" sz="16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16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>
              <a:solidFill>
                <a:srgbClr val="1F88C8"/>
              </a:solidFill>
            </a:endParaRPr>
          </a:p>
        </p:txBody>
      </p:sp>
      <p:pic>
        <p:nvPicPr>
          <p:cNvPr id="9" name="Picture 8" descr="flag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103" y="307426"/>
            <a:ext cx="2580291" cy="38704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ombinationstegning 7"/>
          <p:cNvSpPr/>
          <p:nvPr/>
        </p:nvSpPr>
        <p:spPr bwMode="auto">
          <a:xfrm>
            <a:off x="-36513" y="5495925"/>
            <a:ext cx="9182101" cy="1187449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5591174"/>
            <a:ext cx="9182100" cy="1304925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272025" y="5621175"/>
            <a:ext cx="7510463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r>
              <a:rPr lang="en-US" sz="1200" dirty="0">
                <a:solidFill>
                  <a:srgbClr val="171717"/>
                </a:solidFill>
              </a:rPr>
              <a:t>Your Logo</a:t>
            </a:r>
          </a:p>
        </p:txBody>
      </p:sp>
      <p:pic>
        <p:nvPicPr>
          <p:cNvPr id="10" name="Picture 4" descr="Lignano 2011 - European masters gam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5381576"/>
            <a:ext cx="1352550" cy="1183482"/>
          </a:xfrm>
          <a:prstGeom prst="rect">
            <a:avLst/>
          </a:prstGeom>
          <a:noFill/>
        </p:spPr>
      </p:pic>
      <p:sp>
        <p:nvSpPr>
          <p:cNvPr id="11" name="Titolo 8"/>
          <p:cNvSpPr txBox="1">
            <a:spLocks/>
          </p:cNvSpPr>
          <p:nvPr/>
        </p:nvSpPr>
        <p:spPr>
          <a:xfrm>
            <a:off x="251520" y="351793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fr-CH" sz="1400" dirty="0">
              <a:solidFill>
                <a:srgbClr val="1F88C8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5311" y="236483"/>
            <a:ext cx="8560676" cy="707886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CH" sz="2800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20 sports – 24 venues</a:t>
            </a: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a-side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football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Archery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Athletics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Beach 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Volley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Canoe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-Kayak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Cycling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Dance 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Sport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Fencing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Golf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Handball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Judo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Karate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Orienteering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Rowing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Sailing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Clay Target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Shooting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Taekwondo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Tennis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Triathlon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Weightlifting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4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16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>
              <a:solidFill>
                <a:srgbClr val="1F88C8"/>
              </a:solidFill>
            </a:endParaRPr>
          </a:p>
        </p:txBody>
      </p:sp>
      <p:pic>
        <p:nvPicPr>
          <p:cNvPr id="12" name="Picture 11" descr="medal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0700" y="269590"/>
            <a:ext cx="3237450" cy="215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ombinationstegning 7"/>
          <p:cNvSpPr/>
          <p:nvPr/>
        </p:nvSpPr>
        <p:spPr bwMode="auto">
          <a:xfrm>
            <a:off x="-36513" y="5495925"/>
            <a:ext cx="9182101" cy="1187449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5591174"/>
            <a:ext cx="9182100" cy="1304925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272025" y="5621175"/>
            <a:ext cx="7510463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r>
              <a:rPr lang="en-US" sz="1200" dirty="0">
                <a:solidFill>
                  <a:srgbClr val="171717"/>
                </a:solidFill>
              </a:rPr>
              <a:t>Your Logo</a:t>
            </a:r>
          </a:p>
        </p:txBody>
      </p:sp>
      <p:pic>
        <p:nvPicPr>
          <p:cNvPr id="10" name="Picture 4" descr="Lignano 2011 - European masters gam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5381576"/>
            <a:ext cx="1352550" cy="1183482"/>
          </a:xfrm>
          <a:prstGeom prst="rect">
            <a:avLst/>
          </a:prstGeom>
          <a:noFill/>
        </p:spPr>
      </p:pic>
      <p:sp>
        <p:nvSpPr>
          <p:cNvPr id="11" name="Titolo 8"/>
          <p:cNvSpPr txBox="1">
            <a:spLocks/>
          </p:cNvSpPr>
          <p:nvPr/>
        </p:nvSpPr>
        <p:spPr>
          <a:xfrm>
            <a:off x="251520" y="351793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fr-CH" sz="1400" dirty="0">
              <a:solidFill>
                <a:srgbClr val="1F88C8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5311" y="189186"/>
            <a:ext cx="8560676" cy="698652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2800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Communications</a:t>
            </a:r>
          </a:p>
          <a:p>
            <a:endParaRPr lang="en-US" sz="1200" b="1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TV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14</a:t>
            </a: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hours of TV production broadcast on </a:t>
            </a:r>
          </a:p>
          <a:p>
            <a:r>
              <a:rPr lang="en-US" b="1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RaiSport</a:t>
            </a:r>
            <a:endParaRPr lang="en-US" b="1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Reports from </a:t>
            </a:r>
            <a:r>
              <a:rPr lang="en-US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Lignano</a:t>
            </a: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2011 in the sporting </a:t>
            </a:r>
          </a:p>
          <a:p>
            <a:r>
              <a:rPr lang="en-US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programme</a:t>
            </a: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Stade</a:t>
            </a:r>
            <a:r>
              <a:rPr lang="en-US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dirty="0" smtClean="0">
                <a:solidFill>
                  <a:srgbClr val="1F88C8"/>
                </a:solidFill>
              </a:rPr>
              <a:t>and Austria’s </a:t>
            </a:r>
            <a:r>
              <a:rPr lang="en-US" b="1" dirty="0" err="1" smtClean="0">
                <a:solidFill>
                  <a:srgbClr val="1F88C8"/>
                </a:solidFill>
              </a:rPr>
              <a:t>Orf</a:t>
            </a:r>
            <a:endParaRPr lang="en-US" b="1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Over </a:t>
            </a:r>
            <a:r>
              <a:rPr lang="en-US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150</a:t>
            </a: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hours of recordings and specials broadcast on Friuli </a:t>
            </a:r>
            <a:r>
              <a:rPr lang="en-US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Venezia</a:t>
            </a: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Giulia regional channels</a:t>
            </a:r>
          </a:p>
          <a:p>
            <a:endParaRPr lang="en-US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12</a:t>
            </a: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hours of </a:t>
            </a:r>
            <a:r>
              <a:rPr lang="en-US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live streaming</a:t>
            </a: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on www.lignano2011.it</a:t>
            </a:r>
          </a:p>
          <a:p>
            <a:endParaRPr lang="en-US" sz="1600" b="1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Publications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550</a:t>
            </a: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articles published at international, national and local levels</a:t>
            </a:r>
          </a:p>
          <a:p>
            <a:endParaRPr lang="en-US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On line photo gallery also on </a:t>
            </a:r>
            <a:r>
              <a:rPr lang="en-US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Gazzetta.it</a:t>
            </a: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Repubblica.it</a:t>
            </a: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LaStampa.it</a:t>
            </a:r>
            <a:endParaRPr lang="en-US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4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16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>
              <a:solidFill>
                <a:srgbClr val="1F88C8"/>
              </a:solidFill>
            </a:endParaRPr>
          </a:p>
        </p:txBody>
      </p:sp>
      <p:pic>
        <p:nvPicPr>
          <p:cNvPr id="9" name="Picture 8" descr="ra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2231" y="197069"/>
            <a:ext cx="3275286" cy="2183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ombinationstegning 7"/>
          <p:cNvSpPr/>
          <p:nvPr/>
        </p:nvSpPr>
        <p:spPr bwMode="auto">
          <a:xfrm>
            <a:off x="-36513" y="5495925"/>
            <a:ext cx="9182101" cy="1187449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5591174"/>
            <a:ext cx="9182100" cy="1304925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272025" y="5621175"/>
            <a:ext cx="7510463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r>
              <a:rPr lang="en-US" sz="1200" dirty="0">
                <a:solidFill>
                  <a:srgbClr val="171717"/>
                </a:solidFill>
              </a:rPr>
              <a:t>Your Logo</a:t>
            </a:r>
          </a:p>
        </p:txBody>
      </p:sp>
      <p:pic>
        <p:nvPicPr>
          <p:cNvPr id="10" name="Picture 4" descr="Lignano 2011 - European masters gam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5381576"/>
            <a:ext cx="1352550" cy="1183482"/>
          </a:xfrm>
          <a:prstGeom prst="rect">
            <a:avLst/>
          </a:prstGeom>
          <a:noFill/>
        </p:spPr>
      </p:pic>
      <p:sp>
        <p:nvSpPr>
          <p:cNvPr id="11" name="Titolo 8"/>
          <p:cNvSpPr txBox="1">
            <a:spLocks/>
          </p:cNvSpPr>
          <p:nvPr/>
        </p:nvSpPr>
        <p:spPr>
          <a:xfrm>
            <a:off x="251520" y="351793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fr-CH" sz="1400" dirty="0">
              <a:solidFill>
                <a:srgbClr val="1F88C8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5311" y="189185"/>
            <a:ext cx="8560676" cy="538609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2800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Communications</a:t>
            </a:r>
          </a:p>
          <a:p>
            <a:endParaRPr lang="en-US" sz="1200" b="1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Social Medias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Use of </a:t>
            </a:r>
            <a:r>
              <a:rPr lang="en-US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Facebook</a:t>
            </a: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, You Tube and Twitter as communication tools were used. The Organizing Committee was able to promote upcoming events and news and provide important information to the athletes. </a:t>
            </a:r>
          </a:p>
          <a:p>
            <a:endParaRPr lang="en-US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Facebook</a:t>
            </a: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was the most successful tool, with more than 1’400 members signing up to the group, where members shared information, photos and footage. </a:t>
            </a:r>
          </a:p>
          <a:p>
            <a:endParaRPr lang="en-US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Twitter and You Tube accounts set up for the Games also enabled people to share their comments and footage with others. </a:t>
            </a:r>
            <a:endParaRPr lang="en-US" b="1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4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16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>
              <a:solidFill>
                <a:srgbClr val="1F88C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ombinationstegning 7"/>
          <p:cNvSpPr/>
          <p:nvPr/>
        </p:nvSpPr>
        <p:spPr bwMode="auto">
          <a:xfrm>
            <a:off x="-36513" y="5495925"/>
            <a:ext cx="9182101" cy="1187449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5591174"/>
            <a:ext cx="9182100" cy="1304925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272025" y="5621175"/>
            <a:ext cx="7510463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r>
              <a:rPr lang="en-US" sz="1200" dirty="0">
                <a:solidFill>
                  <a:srgbClr val="171717"/>
                </a:solidFill>
              </a:rPr>
              <a:t>Your Logo</a:t>
            </a:r>
          </a:p>
        </p:txBody>
      </p:sp>
      <p:pic>
        <p:nvPicPr>
          <p:cNvPr id="10" name="Picture 4" descr="Lignano 2011 - European masters gam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5381576"/>
            <a:ext cx="1352550" cy="1183482"/>
          </a:xfrm>
          <a:prstGeom prst="rect">
            <a:avLst/>
          </a:prstGeom>
          <a:noFill/>
        </p:spPr>
      </p:pic>
      <p:sp>
        <p:nvSpPr>
          <p:cNvPr id="11" name="Titolo 8"/>
          <p:cNvSpPr txBox="1">
            <a:spLocks/>
          </p:cNvSpPr>
          <p:nvPr/>
        </p:nvSpPr>
        <p:spPr>
          <a:xfrm>
            <a:off x="251520" y="351793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fr-CH" sz="1400" dirty="0">
              <a:solidFill>
                <a:srgbClr val="1F88C8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5311" y="189185"/>
            <a:ext cx="8560676" cy="289310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2800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Communications</a:t>
            </a:r>
          </a:p>
          <a:p>
            <a:endParaRPr lang="en-US" sz="1200" b="1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Social Medias</a:t>
            </a:r>
          </a:p>
          <a:p>
            <a:endParaRPr lang="en-US" sz="24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4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16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>
              <a:solidFill>
                <a:srgbClr val="1F88C8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1580" y="1358660"/>
            <a:ext cx="6709305" cy="36508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ombinationstegning 7"/>
          <p:cNvSpPr/>
          <p:nvPr/>
        </p:nvSpPr>
        <p:spPr bwMode="auto">
          <a:xfrm>
            <a:off x="-36513" y="5495925"/>
            <a:ext cx="9182101" cy="1187449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5591174"/>
            <a:ext cx="9182100" cy="1304925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272025" y="5621175"/>
            <a:ext cx="7510463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r>
              <a:rPr lang="en-US" sz="1200" dirty="0">
                <a:solidFill>
                  <a:srgbClr val="171717"/>
                </a:solidFill>
              </a:rPr>
              <a:t>Your Logo</a:t>
            </a:r>
          </a:p>
        </p:txBody>
      </p:sp>
      <p:pic>
        <p:nvPicPr>
          <p:cNvPr id="10" name="Picture 4" descr="Lignano 2011 - European masters gam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5381576"/>
            <a:ext cx="1352550" cy="1183482"/>
          </a:xfrm>
          <a:prstGeom prst="rect">
            <a:avLst/>
          </a:prstGeom>
          <a:noFill/>
        </p:spPr>
      </p:pic>
      <p:sp>
        <p:nvSpPr>
          <p:cNvPr id="11" name="Titolo 8"/>
          <p:cNvSpPr txBox="1">
            <a:spLocks/>
          </p:cNvSpPr>
          <p:nvPr/>
        </p:nvSpPr>
        <p:spPr>
          <a:xfrm>
            <a:off x="251520" y="351793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fr-CH" sz="1400" dirty="0">
              <a:solidFill>
                <a:srgbClr val="1F88C8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5311" y="189185"/>
            <a:ext cx="8560676" cy="289310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2800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Communications</a:t>
            </a:r>
          </a:p>
          <a:p>
            <a:endParaRPr lang="en-US" sz="1200" b="1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Social Medias</a:t>
            </a:r>
          </a:p>
          <a:p>
            <a:endParaRPr lang="en-US" sz="24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4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16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>
              <a:solidFill>
                <a:srgbClr val="1F88C8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1145" y="1308388"/>
            <a:ext cx="5785945" cy="416397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ombinationstegning 7"/>
          <p:cNvSpPr/>
          <p:nvPr/>
        </p:nvSpPr>
        <p:spPr bwMode="auto">
          <a:xfrm>
            <a:off x="-36513" y="5495925"/>
            <a:ext cx="9182101" cy="1187449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5591174"/>
            <a:ext cx="9182100" cy="1304925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272025" y="5621175"/>
            <a:ext cx="7510463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r>
              <a:rPr lang="en-US" sz="1200" dirty="0">
                <a:solidFill>
                  <a:srgbClr val="171717"/>
                </a:solidFill>
              </a:rPr>
              <a:t>Your Logo</a:t>
            </a:r>
          </a:p>
        </p:txBody>
      </p:sp>
      <p:pic>
        <p:nvPicPr>
          <p:cNvPr id="10" name="Picture 4" descr="Lignano 2011 - European masters gam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5381576"/>
            <a:ext cx="1352550" cy="1183482"/>
          </a:xfrm>
          <a:prstGeom prst="rect">
            <a:avLst/>
          </a:prstGeom>
          <a:noFill/>
        </p:spPr>
      </p:pic>
      <p:sp>
        <p:nvSpPr>
          <p:cNvPr id="11" name="Titolo 8"/>
          <p:cNvSpPr txBox="1">
            <a:spLocks/>
          </p:cNvSpPr>
          <p:nvPr/>
        </p:nvSpPr>
        <p:spPr>
          <a:xfrm>
            <a:off x="251520" y="351793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fr-CH" sz="1400" dirty="0">
              <a:solidFill>
                <a:srgbClr val="1F88C8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5311" y="189185"/>
            <a:ext cx="8560676" cy="283154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CH" sz="2800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Budget</a:t>
            </a:r>
          </a:p>
          <a:p>
            <a:endParaRPr lang="fr-CH" sz="2800" b="1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800" b="1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4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16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>
              <a:solidFill>
                <a:srgbClr val="1F88C8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88732" y="867102"/>
          <a:ext cx="8198068" cy="392046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83268"/>
                <a:gridCol w="4114800"/>
              </a:tblGrid>
              <a:tr h="468751">
                <a:tc>
                  <a:txBody>
                    <a:bodyPr/>
                    <a:lstStyle/>
                    <a:p>
                      <a:pPr algn="l"/>
                      <a:r>
                        <a:rPr lang="fr-CH" sz="16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Expenses</a:t>
                      </a:r>
                      <a:endParaRPr lang="fr-CH" sz="1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H" sz="1600" dirty="0" smtClean="0">
                          <a:latin typeface="Arial" pitchFamily="34" charset="0"/>
                          <a:cs typeface="Arial" pitchFamily="34" charset="0"/>
                        </a:rPr>
                        <a:t>Revenues</a:t>
                      </a:r>
                      <a:endParaRPr lang="fr-CH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3524">
                <a:tc>
                  <a:txBody>
                    <a:bodyPr/>
                    <a:lstStyle/>
                    <a:p>
                      <a:pPr algn="l"/>
                      <a:r>
                        <a:rPr lang="fr-CH" sz="120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IMGA </a:t>
                      </a:r>
                      <a:r>
                        <a:rPr lang="fr-CH" sz="1200" dirty="0" err="1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fee</a:t>
                      </a:r>
                      <a:r>
                        <a:rPr lang="fr-CH" sz="120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 &amp; Candidature                       EUR    515’732.70</a:t>
                      </a:r>
                      <a:endParaRPr lang="fr-CH" sz="1200" dirty="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H" sz="1200" dirty="0" err="1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Regional</a:t>
                      </a:r>
                      <a:r>
                        <a:rPr lang="fr-CH" sz="120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 Contribution                             EUR 3’110’934.00</a:t>
                      </a:r>
                      <a:endParaRPr lang="fr-CH" sz="1200" dirty="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3524">
                <a:tc>
                  <a:txBody>
                    <a:bodyPr/>
                    <a:lstStyle/>
                    <a:p>
                      <a:pPr algn="l"/>
                      <a:r>
                        <a:rPr lang="fr-CH" sz="120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Sports &amp; Venues                                   EUR 1’965’000.00</a:t>
                      </a:r>
                      <a:endParaRPr lang="fr-CH" sz="1200" dirty="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H" sz="120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Contribution City of </a:t>
                      </a:r>
                      <a:r>
                        <a:rPr lang="fr-CH" sz="1200" dirty="0" err="1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Lignano</a:t>
                      </a:r>
                      <a:r>
                        <a:rPr lang="fr-CH" sz="120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EUR</a:t>
                      </a:r>
                      <a:r>
                        <a:rPr lang="fr-CH" sz="1200" baseline="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    229’000.00</a:t>
                      </a:r>
                      <a:endParaRPr lang="fr-CH" sz="1200" dirty="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3524">
                <a:tc>
                  <a:txBody>
                    <a:bodyPr/>
                    <a:lstStyle/>
                    <a:p>
                      <a:pPr algn="l"/>
                      <a:r>
                        <a:rPr lang="fr-CH" sz="120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Marketing, Sales &amp; Communications   EUR     653’455.70</a:t>
                      </a:r>
                      <a:endParaRPr lang="fr-CH" sz="1200" dirty="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H" sz="120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Registrations                                          EUR    400’000.00</a:t>
                      </a:r>
                      <a:endParaRPr lang="fr-CH" sz="1200" dirty="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3524">
                <a:tc>
                  <a:txBody>
                    <a:bodyPr/>
                    <a:lstStyle/>
                    <a:p>
                      <a:pPr algn="l"/>
                      <a:r>
                        <a:rPr lang="fr-CH" sz="1200" dirty="0" err="1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Games</a:t>
                      </a:r>
                      <a:r>
                        <a:rPr lang="fr-CH" sz="120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 Services                                   EUR    765’745.70</a:t>
                      </a:r>
                      <a:endParaRPr lang="fr-CH" sz="1200" dirty="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H" sz="120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Sponsors                                               EUR      15’000.00</a:t>
                      </a:r>
                      <a:endParaRPr lang="fr-CH" sz="1200" dirty="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3524">
                <a:tc>
                  <a:txBody>
                    <a:bodyPr/>
                    <a:lstStyle/>
                    <a:p>
                      <a:pPr algn="l"/>
                      <a:r>
                        <a:rPr lang="fr-CH" sz="1200" dirty="0" err="1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Other</a:t>
                      </a:r>
                      <a:r>
                        <a:rPr lang="fr-CH" sz="120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                              EUR       35’000.00</a:t>
                      </a:r>
                      <a:endParaRPr lang="fr-CH" sz="1200" dirty="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H" sz="120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Merchandising                                       EUR</a:t>
                      </a:r>
                      <a:r>
                        <a:rPr lang="fr-CH" sz="1200" baseline="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      10’000.00</a:t>
                      </a:r>
                      <a:endParaRPr lang="fr-CH" sz="1200" dirty="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3524">
                <a:tc>
                  <a:txBody>
                    <a:bodyPr/>
                    <a:lstStyle/>
                    <a:p>
                      <a:pPr algn="l"/>
                      <a:endParaRPr lang="fr-CH" sz="120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H" sz="1200" dirty="0" err="1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Tourism</a:t>
                      </a:r>
                      <a:r>
                        <a:rPr lang="fr-CH" sz="120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 Contribution</a:t>
                      </a:r>
                      <a:r>
                        <a:rPr lang="fr-CH" sz="1200" baseline="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        EUR    120’000.00</a:t>
                      </a:r>
                      <a:endParaRPr lang="fr-CH" sz="1200" dirty="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3524">
                <a:tc>
                  <a:txBody>
                    <a:bodyPr/>
                    <a:lstStyle/>
                    <a:p>
                      <a:pPr algn="l"/>
                      <a:endParaRPr lang="fr-CH" sz="1200" dirty="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 err="1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Other</a:t>
                      </a:r>
                      <a:r>
                        <a:rPr lang="fr-CH" sz="120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                               EUR      50’000.00</a:t>
                      </a:r>
                    </a:p>
                  </a:txBody>
                  <a:tcPr/>
                </a:tc>
              </a:tr>
              <a:tr h="383524">
                <a:tc>
                  <a:txBody>
                    <a:bodyPr/>
                    <a:lstStyle/>
                    <a:p>
                      <a:pPr algn="l"/>
                      <a:endParaRPr lang="fr-CH" sz="1200" dirty="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CH" sz="1200" dirty="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3524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fr-CH" sz="1200" b="1" baseline="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CH" sz="1200" b="1" baseline="0" dirty="0" err="1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Expenses</a:t>
                      </a:r>
                      <a:r>
                        <a:rPr lang="fr-CH" sz="1200" b="1" baseline="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                EUR 3’934’934.00</a:t>
                      </a:r>
                      <a:endParaRPr lang="fr-CH" sz="1200" b="1" dirty="0" smtClean="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sz="12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H" sz="1200" b="1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fr-CH" sz="1200" b="1" baseline="0" dirty="0" smtClean="0">
                          <a:solidFill>
                            <a:srgbClr val="1F88C8"/>
                          </a:solidFill>
                          <a:latin typeface="Arial" pitchFamily="34" charset="0"/>
                          <a:cs typeface="Arial" pitchFamily="34" charset="0"/>
                        </a:rPr>
                        <a:t> Revenues                                    EUR 3’934’934.00</a:t>
                      </a:r>
                      <a:endParaRPr lang="fr-CH" sz="1200" b="1" dirty="0">
                        <a:solidFill>
                          <a:srgbClr val="1F88C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ombinationstegning 7"/>
          <p:cNvSpPr/>
          <p:nvPr/>
        </p:nvSpPr>
        <p:spPr bwMode="auto">
          <a:xfrm>
            <a:off x="-36513" y="5495925"/>
            <a:ext cx="9182101" cy="1187449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5591174"/>
            <a:ext cx="9182100" cy="1304925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272025" y="5621175"/>
            <a:ext cx="7510463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r>
              <a:rPr lang="en-US" sz="1200" dirty="0">
                <a:solidFill>
                  <a:srgbClr val="171717"/>
                </a:solidFill>
              </a:rPr>
              <a:t>Your Logo</a:t>
            </a:r>
          </a:p>
        </p:txBody>
      </p:sp>
      <p:pic>
        <p:nvPicPr>
          <p:cNvPr id="10" name="Picture 4" descr="Lignano 2011 - European masters gam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5381576"/>
            <a:ext cx="1352550" cy="1183482"/>
          </a:xfrm>
          <a:prstGeom prst="rect">
            <a:avLst/>
          </a:prstGeom>
          <a:noFill/>
        </p:spPr>
      </p:pic>
      <p:sp>
        <p:nvSpPr>
          <p:cNvPr id="11" name="Titolo 8"/>
          <p:cNvSpPr txBox="1">
            <a:spLocks/>
          </p:cNvSpPr>
          <p:nvPr/>
        </p:nvSpPr>
        <p:spPr>
          <a:xfrm>
            <a:off x="251520" y="351793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fr-CH" sz="1400" dirty="0">
              <a:solidFill>
                <a:srgbClr val="1F88C8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5311" y="157654"/>
            <a:ext cx="8560676" cy="784830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CH" sz="2800" b="1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Economic</a:t>
            </a:r>
            <a:r>
              <a:rPr lang="fr-CH" sz="2800" b="1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Impact</a:t>
            </a: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Increase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of 33% on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arrivals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=&gt; 6’000 people more for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period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of the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year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Increase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of 24% of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hotel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nights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=&gt; 12’000 to 15’000</a:t>
            </a:r>
          </a:p>
          <a:p>
            <a:pPr>
              <a:buFont typeface="Wingdings" pitchFamily="2" charset="2"/>
              <a:buChar char="§"/>
            </a:pP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Increase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of 75% in campings</a:t>
            </a:r>
          </a:p>
          <a:p>
            <a:pPr>
              <a:buFont typeface="Wingdings" pitchFamily="2" charset="2"/>
              <a:buChar char="§"/>
            </a:pP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Increase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of 90% in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appartment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rents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16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45% of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nights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were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hotels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, 35% of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nights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were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appartments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and 20% of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nights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were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in campings</a:t>
            </a:r>
          </a:p>
          <a:p>
            <a:endParaRPr lang="fr-CH" sz="16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Increase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of 45% of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foreigners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Increase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of 10% of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Italians</a:t>
            </a:r>
            <a:endParaRPr lang="en-US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16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In total, the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Games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generated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approximatively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EUR 4'196'264 for the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Friuli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Venezia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Giulia</a:t>
            </a:r>
            <a:r>
              <a:rPr lang="fr-CH" sz="2000" dirty="0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2000" dirty="0" err="1" smtClean="0">
                <a:solidFill>
                  <a:srgbClr val="1F88C8"/>
                </a:solidFill>
                <a:latin typeface="Arial" pitchFamily="34" charset="0"/>
                <a:cs typeface="Arial" pitchFamily="34" charset="0"/>
              </a:rPr>
              <a:t>economy</a:t>
            </a:r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16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solidFill>
                  <a:srgbClr val="1F88C8"/>
                </a:solidFill>
              </a:rPr>
              <a:t>V</a:t>
            </a:r>
            <a:r>
              <a:rPr lang="en-US" sz="2000" dirty="0" smtClean="0">
                <a:solidFill>
                  <a:srgbClr val="1F88C8"/>
                </a:solidFill>
              </a:rPr>
              <a:t>isitors </a:t>
            </a:r>
            <a:r>
              <a:rPr lang="en-US" sz="2000" dirty="0" smtClean="0">
                <a:solidFill>
                  <a:srgbClr val="1F88C8"/>
                </a:solidFill>
              </a:rPr>
              <a:t>stayed in </a:t>
            </a:r>
            <a:r>
              <a:rPr lang="en-US" sz="2000" dirty="0" err="1" smtClean="0">
                <a:solidFill>
                  <a:srgbClr val="1F88C8"/>
                </a:solidFill>
              </a:rPr>
              <a:t>Lignano</a:t>
            </a:r>
            <a:r>
              <a:rPr lang="en-US" sz="2000" dirty="0" smtClean="0">
                <a:solidFill>
                  <a:srgbClr val="1F88C8"/>
                </a:solidFill>
              </a:rPr>
              <a:t> 6 nights</a:t>
            </a: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0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24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sz="1600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 smtClean="0">
              <a:solidFill>
                <a:srgbClr val="1F88C8"/>
              </a:solidFill>
              <a:latin typeface="Arial" pitchFamily="34" charset="0"/>
              <a:cs typeface="Arial" pitchFamily="34" charset="0"/>
            </a:endParaRPr>
          </a:p>
          <a:p>
            <a:endParaRPr lang="fr-CH" dirty="0">
              <a:solidFill>
                <a:srgbClr val="1F88C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shop_WorldWideWeb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9BBA6B9-B48C-44AD-AF18-A0802220E2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Slideshop_WorldWideWeb</Template>
  <TotalTime>213</TotalTime>
  <Words>404</Words>
  <Application>Microsoft Office PowerPoint</Application>
  <PresentationFormat>On-screen Show (4:3)</PresentationFormat>
  <Paragraphs>154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Slideshop_WorldWideWeb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Samantha Hayward</dc:creator>
  <cp:lastModifiedBy>Jens V.Holm</cp:lastModifiedBy>
  <cp:revision>59</cp:revision>
  <dcterms:created xsi:type="dcterms:W3CDTF">2012-05-21T13:57:09Z</dcterms:created>
  <dcterms:modified xsi:type="dcterms:W3CDTF">2012-05-21T20:22:00Z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TC018754689991</vt:lpwstr>
  </property>
</Properties>
</file>